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6"/>
  </p:notesMasterIdLst>
  <p:sldIdLst>
    <p:sldId id="260" r:id="rId5"/>
    <p:sldId id="261" r:id="rId6"/>
    <p:sldId id="277" r:id="rId7"/>
    <p:sldId id="278" r:id="rId8"/>
    <p:sldId id="281" r:id="rId9"/>
    <p:sldId id="272" r:id="rId10"/>
    <p:sldId id="279" r:id="rId11"/>
    <p:sldId id="290" r:id="rId12"/>
    <p:sldId id="282" r:id="rId13"/>
    <p:sldId id="270" r:id="rId14"/>
    <p:sldId id="27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7BB380-7F5A-AA2E-3D3F-996D07EFF131}" name="Elizabeth Yanak" initials="EY" userId="S::Elizabeth@formativeco.com::1e027243-a840-4c12-97de-62d29edb0bb6" providerId="AD"/>
  <p188:author id="{279B75E1-B368-1258-A3DD-8A9F00231DDB}" name="Elora Blessing" initials="" userId="S::elorab@formativeco.com::dc63698a-5308-45c3-a922-ad351193f92d" providerId="AD"/>
  <p188:author id="{AE534DEF-FC87-E342-7B2C-A7AA0915293A}" name="Elizabeth Yanak" initials="EY" userId="S::elizabeth@formativeco.com::1e027243-a840-4c12-97de-62d29edb0bb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81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5B67A8-16C4-4449-BDFB-3F1627202373}" v="1" dt="2023-06-30T22:41:05.1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659"/>
    <p:restoredTop sz="82177"/>
  </p:normalViewPr>
  <p:slideViewPr>
    <p:cSldViewPr snapToGrid="0">
      <p:cViewPr varScale="1">
        <p:scale>
          <a:sx n="91" d="100"/>
          <a:sy n="91" d="100"/>
        </p:scale>
        <p:origin x="66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ora Blessing" userId="dc63698a-5308-45c3-a922-ad351193f92d" providerId="ADAL" clId="{475B67A8-16C4-4449-BDFB-3F1627202373}"/>
    <pc:docChg chg="modSld">
      <pc:chgData name="Elora Blessing" userId="dc63698a-5308-45c3-a922-ad351193f92d" providerId="ADAL" clId="{475B67A8-16C4-4449-BDFB-3F1627202373}" dt="2023-06-30T22:41:32.129" v="3" actId="1076"/>
      <pc:docMkLst>
        <pc:docMk/>
      </pc:docMkLst>
      <pc:sldChg chg="modSp mod">
        <pc:chgData name="Elora Blessing" userId="dc63698a-5308-45c3-a922-ad351193f92d" providerId="ADAL" clId="{475B67A8-16C4-4449-BDFB-3F1627202373}" dt="2023-06-30T22:41:14.350" v="1" actId="14100"/>
        <pc:sldMkLst>
          <pc:docMk/>
          <pc:sldMk cId="2661791498" sldId="272"/>
        </pc:sldMkLst>
        <pc:spChg chg="mod">
          <ac:chgData name="Elora Blessing" userId="dc63698a-5308-45c3-a922-ad351193f92d" providerId="ADAL" clId="{475B67A8-16C4-4449-BDFB-3F1627202373}" dt="2023-06-30T22:41:14.350" v="1" actId="14100"/>
          <ac:spMkLst>
            <pc:docMk/>
            <pc:sldMk cId="2661791498" sldId="272"/>
            <ac:spMk id="4" creationId="{DF377C49-5A96-11CF-1EF4-60A5E0B85D80}"/>
          </ac:spMkLst>
        </pc:spChg>
      </pc:sldChg>
      <pc:sldChg chg="modSp">
        <pc:chgData name="Elora Blessing" userId="dc63698a-5308-45c3-a922-ad351193f92d" providerId="ADAL" clId="{475B67A8-16C4-4449-BDFB-3F1627202373}" dt="2023-06-30T22:41:05.172" v="0" actId="14826"/>
        <pc:sldMkLst>
          <pc:docMk/>
          <pc:sldMk cId="1452093895" sldId="277"/>
        </pc:sldMkLst>
        <pc:spChg chg="mod">
          <ac:chgData name="Elora Blessing" userId="dc63698a-5308-45c3-a922-ad351193f92d" providerId="ADAL" clId="{475B67A8-16C4-4449-BDFB-3F1627202373}" dt="2023-06-30T22:41:05.172" v="0" actId="14826"/>
          <ac:spMkLst>
            <pc:docMk/>
            <pc:sldMk cId="1452093895" sldId="277"/>
            <ac:spMk id="12" creationId="{8BF76610-59E1-16E9-4961-C4A1D351F2D9}"/>
          </ac:spMkLst>
        </pc:spChg>
        <pc:grpChg chg="mod">
          <ac:chgData name="Elora Blessing" userId="dc63698a-5308-45c3-a922-ad351193f92d" providerId="ADAL" clId="{475B67A8-16C4-4449-BDFB-3F1627202373}" dt="2023-06-30T22:41:05.172" v="0" actId="14826"/>
          <ac:grpSpMkLst>
            <pc:docMk/>
            <pc:sldMk cId="1452093895" sldId="277"/>
            <ac:grpSpMk id="10" creationId="{DFC536A0-AC11-B598-195E-8A01D7A7C45E}"/>
          </ac:grpSpMkLst>
        </pc:grpChg>
        <pc:picChg chg="mod">
          <ac:chgData name="Elora Blessing" userId="dc63698a-5308-45c3-a922-ad351193f92d" providerId="ADAL" clId="{475B67A8-16C4-4449-BDFB-3F1627202373}" dt="2023-06-30T22:41:05.172" v="0" actId="14826"/>
          <ac:picMkLst>
            <pc:docMk/>
            <pc:sldMk cId="1452093895" sldId="277"/>
            <ac:picMk id="11" creationId="{70402268-895F-D6F1-5AEC-90E5987B2575}"/>
          </ac:picMkLst>
        </pc:picChg>
      </pc:sldChg>
      <pc:sldChg chg="modSp mod">
        <pc:chgData name="Elora Blessing" userId="dc63698a-5308-45c3-a922-ad351193f92d" providerId="ADAL" clId="{475B67A8-16C4-4449-BDFB-3F1627202373}" dt="2023-06-30T22:41:32.129" v="3" actId="1076"/>
        <pc:sldMkLst>
          <pc:docMk/>
          <pc:sldMk cId="62439737" sldId="290"/>
        </pc:sldMkLst>
        <pc:spChg chg="mod">
          <ac:chgData name="Elora Blessing" userId="dc63698a-5308-45c3-a922-ad351193f92d" providerId="ADAL" clId="{475B67A8-16C4-4449-BDFB-3F1627202373}" dt="2023-06-30T22:41:27.378" v="2" actId="242"/>
          <ac:spMkLst>
            <pc:docMk/>
            <pc:sldMk cId="62439737" sldId="290"/>
            <ac:spMk id="2" creationId="{00000000-0000-0000-0000-000000000000}"/>
          </ac:spMkLst>
        </pc:spChg>
        <pc:spChg chg="mod">
          <ac:chgData name="Elora Blessing" userId="dc63698a-5308-45c3-a922-ad351193f92d" providerId="ADAL" clId="{475B67A8-16C4-4449-BDFB-3F1627202373}" dt="2023-06-30T22:41:32.129" v="3" actId="1076"/>
          <ac:spMkLst>
            <pc:docMk/>
            <pc:sldMk cId="62439737" sldId="290"/>
            <ac:spMk id="6" creationId="{2A140285-3408-992D-9174-F8F4CD94C3FE}"/>
          </ac:spMkLst>
        </pc:spChg>
      </pc:sldChg>
    </pc:docChg>
  </pc:docChgLst>
  <pc:docChgLst>
    <pc:chgData name="Elizabeth Yanak" userId="1e027243-a840-4c12-97de-62d29edb0bb6" providerId="ADAL" clId="{2B0CCA81-E6DA-AE41-85D8-7F0D0F8ABBFD}"/>
    <pc:docChg chg="modSld">
      <pc:chgData name="Elizabeth Yanak" userId="1e027243-a840-4c12-97de-62d29edb0bb6" providerId="ADAL" clId="{2B0CCA81-E6DA-AE41-85D8-7F0D0F8ABBFD}" dt="2023-06-30T22:08:17.949" v="0" actId="12"/>
      <pc:docMkLst>
        <pc:docMk/>
      </pc:docMkLst>
      <pc:sldChg chg="modSp mod">
        <pc:chgData name="Elizabeth Yanak" userId="1e027243-a840-4c12-97de-62d29edb0bb6" providerId="ADAL" clId="{2B0CCA81-E6DA-AE41-85D8-7F0D0F8ABBFD}" dt="2023-06-30T22:08:17.949" v="0" actId="12"/>
        <pc:sldMkLst>
          <pc:docMk/>
          <pc:sldMk cId="3752562810" sldId="261"/>
        </pc:sldMkLst>
        <pc:spChg chg="mod">
          <ac:chgData name="Elizabeth Yanak" userId="1e027243-a840-4c12-97de-62d29edb0bb6" providerId="ADAL" clId="{2B0CCA81-E6DA-AE41-85D8-7F0D0F8ABBFD}" dt="2023-06-30T22:08:17.949" v="0" actId="12"/>
          <ac:spMkLst>
            <pc:docMk/>
            <pc:sldMk cId="3752562810" sldId="261"/>
            <ac:spMk id="3" creationId="{00000000-0000-0000-0000-000000000000}"/>
          </ac:spMkLst>
        </pc:spChg>
      </pc:sldChg>
    </pc:docChg>
  </pc:docChgLst>
  <pc:docChgLst>
    <pc:chgData name="K. Chinda" userId="b1e37ad4-b042-4bb9-85ce-8dfd8cda2c2c" providerId="ADAL" clId="{ED490CE4-D0BC-4AF5-9782-C67F1687BB8E}"/>
    <pc:docChg chg="undo custSel modSld">
      <pc:chgData name="K. Chinda" userId="b1e37ad4-b042-4bb9-85ce-8dfd8cda2c2c" providerId="ADAL" clId="{ED490CE4-D0BC-4AF5-9782-C67F1687BB8E}" dt="2023-06-30T19:15:02.494" v="49" actId="179"/>
      <pc:docMkLst>
        <pc:docMk/>
      </pc:docMkLst>
      <pc:sldChg chg="modSp mod">
        <pc:chgData name="K. Chinda" userId="b1e37ad4-b042-4bb9-85ce-8dfd8cda2c2c" providerId="ADAL" clId="{ED490CE4-D0BC-4AF5-9782-C67F1687BB8E}" dt="2023-06-30T19:10:41.918" v="3" actId="1076"/>
        <pc:sldMkLst>
          <pc:docMk/>
          <pc:sldMk cId="3219953533" sldId="260"/>
        </pc:sldMkLst>
        <pc:spChg chg="mod">
          <ac:chgData name="K. Chinda" userId="b1e37ad4-b042-4bb9-85ce-8dfd8cda2c2c" providerId="ADAL" clId="{ED490CE4-D0BC-4AF5-9782-C67F1687BB8E}" dt="2023-06-30T19:10:41.918" v="3" actId="1076"/>
          <ac:spMkLst>
            <pc:docMk/>
            <pc:sldMk cId="3219953533" sldId="260"/>
            <ac:spMk id="4" creationId="{6CEF4CF6-94C0-2C6C-21CF-473C6D64C379}"/>
          </ac:spMkLst>
        </pc:spChg>
      </pc:sldChg>
      <pc:sldChg chg="modSp mod">
        <pc:chgData name="K. Chinda" userId="b1e37ad4-b042-4bb9-85ce-8dfd8cda2c2c" providerId="ADAL" clId="{ED490CE4-D0BC-4AF5-9782-C67F1687BB8E}" dt="2023-06-30T19:11:45.217" v="13" actId="948"/>
        <pc:sldMkLst>
          <pc:docMk/>
          <pc:sldMk cId="3752562810" sldId="261"/>
        </pc:sldMkLst>
        <pc:spChg chg="mod">
          <ac:chgData name="K. Chinda" userId="b1e37ad4-b042-4bb9-85ce-8dfd8cda2c2c" providerId="ADAL" clId="{ED490CE4-D0BC-4AF5-9782-C67F1687BB8E}" dt="2023-06-30T19:11:01.428" v="5" actId="2711"/>
          <ac:spMkLst>
            <pc:docMk/>
            <pc:sldMk cId="3752562810" sldId="261"/>
            <ac:spMk id="2" creationId="{00000000-0000-0000-0000-000000000000}"/>
          </ac:spMkLst>
        </pc:spChg>
        <pc:spChg chg="mod">
          <ac:chgData name="K. Chinda" userId="b1e37ad4-b042-4bb9-85ce-8dfd8cda2c2c" providerId="ADAL" clId="{ED490CE4-D0BC-4AF5-9782-C67F1687BB8E}" dt="2023-06-30T19:11:01.428" v="5" actId="2711"/>
          <ac:spMkLst>
            <pc:docMk/>
            <pc:sldMk cId="3752562810" sldId="261"/>
            <ac:spMk id="3" creationId="{00000000-0000-0000-0000-000000000000}"/>
          </ac:spMkLst>
        </pc:spChg>
        <pc:spChg chg="mod">
          <ac:chgData name="K. Chinda" userId="b1e37ad4-b042-4bb9-85ce-8dfd8cda2c2c" providerId="ADAL" clId="{ED490CE4-D0BC-4AF5-9782-C67F1687BB8E}" dt="2023-06-30T19:11:45.217" v="13" actId="948"/>
          <ac:spMkLst>
            <pc:docMk/>
            <pc:sldMk cId="3752562810" sldId="261"/>
            <ac:spMk id="5" creationId="{4E4FA276-C52C-4897-35AE-54BF14BC12A6}"/>
          </ac:spMkLst>
        </pc:spChg>
      </pc:sldChg>
      <pc:sldChg chg="modSp mod">
        <pc:chgData name="K. Chinda" userId="b1e37ad4-b042-4bb9-85ce-8dfd8cda2c2c" providerId="ADAL" clId="{ED490CE4-D0BC-4AF5-9782-C67F1687BB8E}" dt="2023-06-30T19:14:49.474" v="46" actId="2711"/>
        <pc:sldMkLst>
          <pc:docMk/>
          <pc:sldMk cId="3282452898" sldId="270"/>
        </pc:sldMkLst>
        <pc:spChg chg="mod">
          <ac:chgData name="K. Chinda" userId="b1e37ad4-b042-4bb9-85ce-8dfd8cda2c2c" providerId="ADAL" clId="{ED490CE4-D0BC-4AF5-9782-C67F1687BB8E}" dt="2023-06-30T19:14:49.474" v="46" actId="2711"/>
          <ac:spMkLst>
            <pc:docMk/>
            <pc:sldMk cId="3282452898" sldId="270"/>
            <ac:spMk id="7" creationId="{9F9D1A41-DD8B-5774-BE6F-F61149C41295}"/>
          </ac:spMkLst>
        </pc:spChg>
      </pc:sldChg>
      <pc:sldChg chg="modSp mod">
        <pc:chgData name="K. Chinda" userId="b1e37ad4-b042-4bb9-85ce-8dfd8cda2c2c" providerId="ADAL" clId="{ED490CE4-D0BC-4AF5-9782-C67F1687BB8E}" dt="2023-06-30T19:13:22.050" v="27" actId="2711"/>
        <pc:sldMkLst>
          <pc:docMk/>
          <pc:sldMk cId="2661791498" sldId="272"/>
        </pc:sldMkLst>
        <pc:spChg chg="mod">
          <ac:chgData name="K. Chinda" userId="b1e37ad4-b042-4bb9-85ce-8dfd8cda2c2c" providerId="ADAL" clId="{ED490CE4-D0BC-4AF5-9782-C67F1687BB8E}" dt="2023-06-30T19:13:22.050" v="27" actId="2711"/>
          <ac:spMkLst>
            <pc:docMk/>
            <pc:sldMk cId="2661791498" sldId="272"/>
            <ac:spMk id="2" creationId="{00000000-0000-0000-0000-000000000000}"/>
          </ac:spMkLst>
        </pc:spChg>
        <pc:spChg chg="mod">
          <ac:chgData name="K. Chinda" userId="b1e37ad4-b042-4bb9-85ce-8dfd8cda2c2c" providerId="ADAL" clId="{ED490CE4-D0BC-4AF5-9782-C67F1687BB8E}" dt="2023-06-30T19:13:22.050" v="27" actId="2711"/>
          <ac:spMkLst>
            <pc:docMk/>
            <pc:sldMk cId="2661791498" sldId="272"/>
            <ac:spMk id="3" creationId="{AFE0D378-ED0B-AE53-E6F9-D82ADF9852C8}"/>
          </ac:spMkLst>
        </pc:spChg>
        <pc:spChg chg="mod">
          <ac:chgData name="K. Chinda" userId="b1e37ad4-b042-4bb9-85ce-8dfd8cda2c2c" providerId="ADAL" clId="{ED490CE4-D0BC-4AF5-9782-C67F1687BB8E}" dt="2023-06-30T19:13:22.050" v="27" actId="2711"/>
          <ac:spMkLst>
            <pc:docMk/>
            <pc:sldMk cId="2661791498" sldId="272"/>
            <ac:spMk id="4" creationId="{DF377C49-5A96-11CF-1EF4-60A5E0B85D80}"/>
          </ac:spMkLst>
        </pc:spChg>
      </pc:sldChg>
      <pc:sldChg chg="modSp mod">
        <pc:chgData name="K. Chinda" userId="b1e37ad4-b042-4bb9-85ce-8dfd8cda2c2c" providerId="ADAL" clId="{ED490CE4-D0BC-4AF5-9782-C67F1687BB8E}" dt="2023-06-30T19:15:02.494" v="49" actId="179"/>
        <pc:sldMkLst>
          <pc:docMk/>
          <pc:sldMk cId="3840988888" sldId="276"/>
        </pc:sldMkLst>
        <pc:spChg chg="mod">
          <ac:chgData name="K. Chinda" userId="b1e37ad4-b042-4bb9-85ce-8dfd8cda2c2c" providerId="ADAL" clId="{ED490CE4-D0BC-4AF5-9782-C67F1687BB8E}" dt="2023-06-30T19:14:58.494" v="48" actId="2711"/>
          <ac:spMkLst>
            <pc:docMk/>
            <pc:sldMk cId="3840988888" sldId="276"/>
            <ac:spMk id="2" creationId="{892E5F41-71AB-0C63-5800-21550BA6237E}"/>
          </ac:spMkLst>
        </pc:spChg>
        <pc:spChg chg="mod">
          <ac:chgData name="K. Chinda" userId="b1e37ad4-b042-4bb9-85ce-8dfd8cda2c2c" providerId="ADAL" clId="{ED490CE4-D0BC-4AF5-9782-C67F1687BB8E}" dt="2023-06-30T19:15:02.494" v="49" actId="179"/>
          <ac:spMkLst>
            <pc:docMk/>
            <pc:sldMk cId="3840988888" sldId="276"/>
            <ac:spMk id="5" creationId="{684F38F2-9A2B-E6A9-58BE-9E773C42A0B8}"/>
          </ac:spMkLst>
        </pc:spChg>
      </pc:sldChg>
      <pc:sldChg chg="modSp mod">
        <pc:chgData name="K. Chinda" userId="b1e37ad4-b042-4bb9-85ce-8dfd8cda2c2c" providerId="ADAL" clId="{ED490CE4-D0BC-4AF5-9782-C67F1687BB8E}" dt="2023-06-30T19:12:32.056" v="21" actId="20577"/>
        <pc:sldMkLst>
          <pc:docMk/>
          <pc:sldMk cId="1452093895" sldId="277"/>
        </pc:sldMkLst>
        <pc:spChg chg="mod">
          <ac:chgData name="K. Chinda" userId="b1e37ad4-b042-4bb9-85ce-8dfd8cda2c2c" providerId="ADAL" clId="{ED490CE4-D0BC-4AF5-9782-C67F1687BB8E}" dt="2023-06-30T19:12:18.041" v="17" actId="2711"/>
          <ac:spMkLst>
            <pc:docMk/>
            <pc:sldMk cId="1452093895" sldId="277"/>
            <ac:spMk id="2" creationId="{00000000-0000-0000-0000-000000000000}"/>
          </ac:spMkLst>
        </pc:spChg>
        <pc:spChg chg="mod">
          <ac:chgData name="K. Chinda" userId="b1e37ad4-b042-4bb9-85ce-8dfd8cda2c2c" providerId="ADAL" clId="{ED490CE4-D0BC-4AF5-9782-C67F1687BB8E}" dt="2023-06-30T19:12:32.056" v="21" actId="20577"/>
          <ac:spMkLst>
            <pc:docMk/>
            <pc:sldMk cId="1452093895" sldId="277"/>
            <ac:spMk id="6" creationId="{B08ACA7E-217A-69A6-C412-BBC2AC25DFAD}"/>
          </ac:spMkLst>
        </pc:spChg>
        <pc:spChg chg="mod">
          <ac:chgData name="K. Chinda" userId="b1e37ad4-b042-4bb9-85ce-8dfd8cda2c2c" providerId="ADAL" clId="{ED490CE4-D0BC-4AF5-9782-C67F1687BB8E}" dt="2023-06-30T19:12:24.562" v="18" actId="2711"/>
          <ac:spMkLst>
            <pc:docMk/>
            <pc:sldMk cId="1452093895" sldId="277"/>
            <ac:spMk id="12" creationId="{8BF76610-59E1-16E9-4961-C4A1D351F2D9}"/>
          </ac:spMkLst>
        </pc:spChg>
      </pc:sldChg>
      <pc:sldChg chg="modSp mod">
        <pc:chgData name="K. Chinda" userId="b1e37ad4-b042-4bb9-85ce-8dfd8cda2c2c" providerId="ADAL" clId="{ED490CE4-D0BC-4AF5-9782-C67F1687BB8E}" dt="2023-06-30T19:12:56.464" v="23" actId="2711"/>
        <pc:sldMkLst>
          <pc:docMk/>
          <pc:sldMk cId="770904287" sldId="278"/>
        </pc:sldMkLst>
        <pc:spChg chg="mod">
          <ac:chgData name="K. Chinda" userId="b1e37ad4-b042-4bb9-85ce-8dfd8cda2c2c" providerId="ADAL" clId="{ED490CE4-D0BC-4AF5-9782-C67F1687BB8E}" dt="2023-06-30T19:12:56.464" v="23" actId="2711"/>
          <ac:spMkLst>
            <pc:docMk/>
            <pc:sldMk cId="770904287" sldId="278"/>
            <ac:spMk id="2" creationId="{0DC68958-5A9A-FE7D-BE58-E74F825498CF}"/>
          </ac:spMkLst>
        </pc:spChg>
        <pc:spChg chg="mod">
          <ac:chgData name="K. Chinda" userId="b1e37ad4-b042-4bb9-85ce-8dfd8cda2c2c" providerId="ADAL" clId="{ED490CE4-D0BC-4AF5-9782-C67F1687BB8E}" dt="2023-06-30T19:12:56.464" v="23" actId="2711"/>
          <ac:spMkLst>
            <pc:docMk/>
            <pc:sldMk cId="770904287" sldId="278"/>
            <ac:spMk id="5" creationId="{08E9C382-B81D-1614-48C3-D0AA27378C70}"/>
          </ac:spMkLst>
        </pc:spChg>
      </pc:sldChg>
      <pc:sldChg chg="modSp mod">
        <pc:chgData name="K. Chinda" userId="b1e37ad4-b042-4bb9-85ce-8dfd8cda2c2c" providerId="ADAL" clId="{ED490CE4-D0BC-4AF5-9782-C67F1687BB8E}" dt="2023-06-30T19:14:13.290" v="40" actId="20577"/>
        <pc:sldMkLst>
          <pc:docMk/>
          <pc:sldMk cId="3584383310" sldId="279"/>
        </pc:sldMkLst>
        <pc:spChg chg="mod">
          <ac:chgData name="K. Chinda" userId="b1e37ad4-b042-4bb9-85ce-8dfd8cda2c2c" providerId="ADAL" clId="{ED490CE4-D0BC-4AF5-9782-C67F1687BB8E}" dt="2023-06-30T19:13:33.681" v="29" actId="2711"/>
          <ac:spMkLst>
            <pc:docMk/>
            <pc:sldMk cId="3584383310" sldId="279"/>
            <ac:spMk id="2" creationId="{0DC68958-5A9A-FE7D-BE58-E74F825498CF}"/>
          </ac:spMkLst>
        </pc:spChg>
        <pc:spChg chg="mod">
          <ac:chgData name="K. Chinda" userId="b1e37ad4-b042-4bb9-85ce-8dfd8cda2c2c" providerId="ADAL" clId="{ED490CE4-D0BC-4AF5-9782-C67F1687BB8E}" dt="2023-06-30T19:14:13.290" v="40" actId="20577"/>
          <ac:spMkLst>
            <pc:docMk/>
            <pc:sldMk cId="3584383310" sldId="279"/>
            <ac:spMk id="3" creationId="{EEF9E90F-1A8B-F511-E347-45F5A3AC4D7F}"/>
          </ac:spMkLst>
        </pc:spChg>
        <pc:spChg chg="mod">
          <ac:chgData name="K. Chinda" userId="b1e37ad4-b042-4bb9-85ce-8dfd8cda2c2c" providerId="ADAL" clId="{ED490CE4-D0BC-4AF5-9782-C67F1687BB8E}" dt="2023-06-30T19:13:33.681" v="29" actId="2711"/>
          <ac:spMkLst>
            <pc:docMk/>
            <pc:sldMk cId="3584383310" sldId="279"/>
            <ac:spMk id="7" creationId="{F07C925B-147A-F444-DE95-2DE0D13E9C4A}"/>
          </ac:spMkLst>
        </pc:spChg>
      </pc:sldChg>
      <pc:sldChg chg="modSp mod">
        <pc:chgData name="K. Chinda" userId="b1e37ad4-b042-4bb9-85ce-8dfd8cda2c2c" providerId="ADAL" clId="{ED490CE4-D0BC-4AF5-9782-C67F1687BB8E}" dt="2023-06-30T19:13:07.778" v="25" actId="2711"/>
        <pc:sldMkLst>
          <pc:docMk/>
          <pc:sldMk cId="2134544832" sldId="281"/>
        </pc:sldMkLst>
        <pc:spChg chg="mod">
          <ac:chgData name="K. Chinda" userId="b1e37ad4-b042-4bb9-85ce-8dfd8cda2c2c" providerId="ADAL" clId="{ED490CE4-D0BC-4AF5-9782-C67F1687BB8E}" dt="2023-06-30T19:13:07.778" v="25" actId="2711"/>
          <ac:spMkLst>
            <pc:docMk/>
            <pc:sldMk cId="2134544832" sldId="281"/>
            <ac:spMk id="2" creationId="{0DC68958-5A9A-FE7D-BE58-E74F825498CF}"/>
          </ac:spMkLst>
        </pc:spChg>
        <pc:spChg chg="mod">
          <ac:chgData name="K. Chinda" userId="b1e37ad4-b042-4bb9-85ce-8dfd8cda2c2c" providerId="ADAL" clId="{ED490CE4-D0BC-4AF5-9782-C67F1687BB8E}" dt="2023-06-30T19:13:07.778" v="25" actId="2711"/>
          <ac:spMkLst>
            <pc:docMk/>
            <pc:sldMk cId="2134544832" sldId="281"/>
            <ac:spMk id="5" creationId="{08E9C382-B81D-1614-48C3-D0AA27378C70}"/>
          </ac:spMkLst>
        </pc:spChg>
      </pc:sldChg>
      <pc:sldChg chg="modSp mod">
        <pc:chgData name="K. Chinda" userId="b1e37ad4-b042-4bb9-85ce-8dfd8cda2c2c" providerId="ADAL" clId="{ED490CE4-D0BC-4AF5-9782-C67F1687BB8E}" dt="2023-06-30T19:14:39.040" v="44" actId="2711"/>
        <pc:sldMkLst>
          <pc:docMk/>
          <pc:sldMk cId="358702573" sldId="282"/>
        </pc:sldMkLst>
        <pc:spChg chg="mod">
          <ac:chgData name="K. Chinda" userId="b1e37ad4-b042-4bb9-85ce-8dfd8cda2c2c" providerId="ADAL" clId="{ED490CE4-D0BC-4AF5-9782-C67F1687BB8E}" dt="2023-06-30T19:14:39.040" v="44" actId="2711"/>
          <ac:spMkLst>
            <pc:docMk/>
            <pc:sldMk cId="358702573" sldId="282"/>
            <ac:spMk id="2" creationId="{00000000-0000-0000-0000-000000000000}"/>
          </ac:spMkLst>
        </pc:spChg>
        <pc:spChg chg="mod">
          <ac:chgData name="K. Chinda" userId="b1e37ad4-b042-4bb9-85ce-8dfd8cda2c2c" providerId="ADAL" clId="{ED490CE4-D0BC-4AF5-9782-C67F1687BB8E}" dt="2023-06-30T19:14:39.040" v="44" actId="2711"/>
          <ac:spMkLst>
            <pc:docMk/>
            <pc:sldMk cId="358702573" sldId="282"/>
            <ac:spMk id="24" creationId="{86741323-1557-3684-6AB3-D1EC1E603178}"/>
          </ac:spMkLst>
        </pc:spChg>
      </pc:sldChg>
      <pc:sldChg chg="modSp mod">
        <pc:chgData name="K. Chinda" userId="b1e37ad4-b042-4bb9-85ce-8dfd8cda2c2c" providerId="ADAL" clId="{ED490CE4-D0BC-4AF5-9782-C67F1687BB8E}" dt="2023-06-30T19:14:30.073" v="42" actId="2711"/>
        <pc:sldMkLst>
          <pc:docMk/>
          <pc:sldMk cId="62439737" sldId="290"/>
        </pc:sldMkLst>
        <pc:spChg chg="mod">
          <ac:chgData name="K. Chinda" userId="b1e37ad4-b042-4bb9-85ce-8dfd8cda2c2c" providerId="ADAL" clId="{ED490CE4-D0BC-4AF5-9782-C67F1687BB8E}" dt="2023-06-30T19:14:30.073" v="42" actId="2711"/>
          <ac:spMkLst>
            <pc:docMk/>
            <pc:sldMk cId="62439737" sldId="290"/>
            <ac:spMk id="2" creationId="{00000000-0000-0000-0000-000000000000}"/>
          </ac:spMkLst>
        </pc:spChg>
        <pc:spChg chg="mod">
          <ac:chgData name="K. Chinda" userId="b1e37ad4-b042-4bb9-85ce-8dfd8cda2c2c" providerId="ADAL" clId="{ED490CE4-D0BC-4AF5-9782-C67F1687BB8E}" dt="2023-06-30T19:14:30.073" v="42" actId="2711"/>
          <ac:spMkLst>
            <pc:docMk/>
            <pc:sldMk cId="62439737" sldId="290"/>
            <ac:spMk id="7" creationId="{D568FAEF-82B7-D1E9-E7CA-24710C9E17B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40B5D5-9FCB-3E40-B029-0950F0ABC11A}" type="datetimeFigureOut">
              <a:rPr lang="en-US" smtClean="0"/>
              <a:t>7/5/2023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E35408-AA47-7C43-B809-2ED60144B863}" type="slidenum">
              <a:rPr lang="en-US" smtClean="0"/>
              <a:t>‹#›</a:t>
            </a:fld>
            <a:endParaRPr lang="en-US"/>
          </a:p>
        </p:txBody>
      </p:sp>
    </p:spTree>
    <p:extLst>
      <p:ext uri="{BB962C8B-B14F-4D97-AF65-F5344CB8AC3E}">
        <p14:creationId xmlns:p14="http://schemas.microsoft.com/office/powerpoint/2010/main" val="3973262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psrc.org/media/7324"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src.org/media/7324"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dhomelessness.org/wp-content/uploads/2017/06/Cost-Savings-from-PSH.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solidFill>
                  <a:srgbClr val="6E767D"/>
                </a:solidFill>
                <a:effectLst/>
                <a:latin typeface="Roboto" panose="02000000000000000000" pitchFamily="2" charset="0"/>
                <a:ea typeface="Calibri" panose="020F0502020204030204" pitchFamily="34" charset="0"/>
                <a:cs typeface="Times New Roman" panose="02020603050405020304" pitchFamily="18" charset="0"/>
              </a:rPr>
              <a:t>Speaker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555555"/>
                </a:solidFill>
                <a:effectLst/>
                <a:latin typeface="Roboto" panose="02000000000000000000" pitchFamily="2" charset="0"/>
                <a:ea typeface="Calibri" panose="020F0502020204030204" pitchFamily="34" charset="0"/>
                <a:cs typeface="Times New Roman" panose="02020603050405020304" pitchFamily="18" charset="0"/>
              </a:rPr>
              <a:t>Every person needs basic things, including food and shelter, but right now, these basic needs are out of reach for many of our neighbors. As rent and housing costs increase at a faster rate than income, the inability to afford housing also increases.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555555"/>
                </a:solidFill>
                <a:effectLst/>
                <a:latin typeface="Roboto" panose="02000000000000000000" pitchFamily="2" charset="0"/>
                <a:ea typeface="Calibri" panose="020F0502020204030204" pitchFamily="34" charset="0"/>
                <a:cs typeface="Times New Roman" panose="02020603050405020304" pitchFamily="18" charset="0"/>
              </a:rPr>
              <a:t>For many households, after paying for housing, they are making choices between: groceries and heat; childcare and healthcare; transportation </a:t>
            </a:r>
            <a:br>
              <a:rPr lang="en-US" sz="1200" dirty="0">
                <a:solidFill>
                  <a:srgbClr val="555555"/>
                </a:solidFill>
                <a:effectLst/>
                <a:latin typeface="Roboto" panose="02000000000000000000" pitchFamily="2" charset="0"/>
                <a:ea typeface="Calibri" panose="020F0502020204030204" pitchFamily="34" charset="0"/>
                <a:cs typeface="Times New Roman" panose="02020603050405020304" pitchFamily="18" charset="0"/>
              </a:rPr>
            </a:br>
            <a:r>
              <a:rPr lang="en-US" sz="1200" dirty="0">
                <a:solidFill>
                  <a:srgbClr val="555555"/>
                </a:solidFill>
                <a:effectLst/>
                <a:latin typeface="Roboto" panose="02000000000000000000" pitchFamily="2" charset="0"/>
                <a:ea typeface="Calibri" panose="020F0502020204030204" pitchFamily="34" charset="0"/>
                <a:cs typeface="Times New Roman" panose="02020603050405020304" pitchFamily="18" charset="0"/>
              </a:rPr>
              <a:t>and education.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555555"/>
                </a:solidFill>
                <a:effectLst/>
                <a:latin typeface="Roboto" panose="02000000000000000000" pitchFamily="2" charset="0"/>
                <a:ea typeface="Calibri" panose="020F0502020204030204" pitchFamily="34" charset="0"/>
                <a:cs typeface="Times New Roman" panose="02020603050405020304" pitchFamily="18" charset="0"/>
              </a:rPr>
              <a:t>It should be possible for everyone to pay for housing and have enough money left over for basic needs like food, childcare and gas.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555555"/>
              </a:solidFill>
              <a:effectLst/>
              <a:latin typeface="Roboto" panose="02000000000000000000" pitchFamily="2"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solidFill>
                <a:srgbClr val="6E767D"/>
              </a:solidFill>
              <a:effectLst/>
              <a:latin typeface="Roboto" panose="02000000000000000000" pitchFamily="2"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endParaRPr lang="en-US" sz="1200" dirty="0">
              <a:solidFill>
                <a:srgbClr val="6E767D"/>
              </a:solidFill>
              <a:effectLst/>
              <a:latin typeface="Roboto" panose="02000000000000000000" pitchFamily="2"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solidFill>
                <a:srgbClr val="6E767D"/>
              </a:solidFill>
              <a:effectLst/>
              <a:latin typeface="Roboto" panose="02000000000000000000" pitchFamily="2"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solidFill>
                  <a:srgbClr val="6E767D"/>
                </a:solidFill>
                <a:effectLst/>
                <a:latin typeface="Roboto" panose="02000000000000000000" pitchFamily="2" charset="0"/>
                <a:ea typeface="Calibri" panose="020F0502020204030204" pitchFamily="34" charset="0"/>
                <a:cs typeface="Times New Roman" panose="02020603050405020304" pitchFamily="18" charset="0"/>
              </a:rPr>
              <a:t>Sources:</a:t>
            </a:r>
          </a:p>
          <a:p>
            <a:pPr marL="171450" marR="0" indent="-171450">
              <a:spcBef>
                <a:spcPts val="0"/>
              </a:spcBef>
              <a:spcAft>
                <a:spcPts val="0"/>
              </a:spcAft>
              <a:buFont typeface="Arial" panose="020B0604020202020204" pitchFamily="34" charset="0"/>
              <a:buChar char="•"/>
            </a:pPr>
            <a:r>
              <a:rPr lang="en-US" sz="1200" dirty="0">
                <a:solidFill>
                  <a:srgbClr val="6E767D"/>
                </a:solidFill>
                <a:effectLst/>
                <a:latin typeface="Roboto" panose="02000000000000000000" pitchFamily="2" charset="0"/>
                <a:ea typeface="Calibri" panose="020F0502020204030204" pitchFamily="34" charset="0"/>
                <a:cs typeface="Times New Roman" panose="02020603050405020304" pitchFamily="18" charset="0"/>
              </a:rPr>
              <a:t>Puget Sound Regional Council &amp; Washington State Department of Commerce </a:t>
            </a:r>
            <a:r>
              <a:rPr lang="en-US" sz="1200" u="sng" dirty="0">
                <a:solidFill>
                  <a:srgbClr val="6E767D"/>
                </a:solidFill>
                <a:effectLst/>
                <a:latin typeface="Roboto" panose="02000000000000000000" pitchFamily="2" charset="0"/>
                <a:ea typeface="Calibri" panose="020F0502020204030204" pitchFamily="34" charset="0"/>
                <a:cs typeface="Times New Roman" panose="02020603050405020304" pitchFamily="18" charset="0"/>
                <a:hlinkClick r:id="rId3"/>
              </a:rPr>
              <a:t>December 2022 Housing Survey (psrc.org)</a:t>
            </a:r>
            <a:endParaRPr lang="en-US" sz="1200" dirty="0">
              <a:solidFill>
                <a:srgbClr val="6E767D"/>
              </a:solidFill>
              <a:effectLst/>
              <a:latin typeface="Roboto" panose="020000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0CB9A5-F265-224B-8FD6-2B37EA8FDA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818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200" dirty="0">
              <a:solidFill>
                <a:srgbClr val="6E767D"/>
              </a:solidFill>
              <a:effectLst/>
              <a:latin typeface="Roboto" panose="02000000000000000000" pitchFamily="2"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solidFill>
                <a:srgbClr val="6E767D"/>
              </a:solidFill>
              <a:effectLst/>
              <a:latin typeface="Roboto" panose="02000000000000000000" pitchFamily="2"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solidFill>
                  <a:srgbClr val="6E767D"/>
                </a:solidFill>
                <a:effectLst/>
                <a:latin typeface="Roboto" panose="02000000000000000000" pitchFamily="2" charset="0"/>
                <a:ea typeface="Calibri" panose="020F0502020204030204" pitchFamily="34" charset="0"/>
                <a:cs typeface="Times New Roman" panose="02020603050405020304" pitchFamily="18" charset="0"/>
              </a:rPr>
              <a:t>Sources:</a:t>
            </a:r>
          </a:p>
          <a:p>
            <a:pPr marL="171450" marR="0" indent="-171450">
              <a:spcBef>
                <a:spcPts val="0"/>
              </a:spcBef>
              <a:spcAft>
                <a:spcPts val="0"/>
              </a:spcAft>
              <a:buFont typeface="Arial" panose="020B0604020202020204" pitchFamily="34" charset="0"/>
              <a:buChar char="•"/>
            </a:pPr>
            <a:r>
              <a:rPr lang="en-US" sz="1200" dirty="0">
                <a:solidFill>
                  <a:srgbClr val="6E767D"/>
                </a:solidFill>
                <a:effectLst/>
                <a:latin typeface="Roboto" panose="02000000000000000000" pitchFamily="2" charset="0"/>
                <a:ea typeface="Calibri" panose="020F0502020204030204" pitchFamily="34" charset="0"/>
                <a:cs typeface="Times New Roman" panose="02020603050405020304" pitchFamily="18" charset="0"/>
              </a:rPr>
              <a:t>Puget Sound Regional Council &amp; Washington State Department of Commerce </a:t>
            </a:r>
            <a:r>
              <a:rPr lang="en-US" sz="1200" u="sng" dirty="0">
                <a:solidFill>
                  <a:srgbClr val="6E767D"/>
                </a:solidFill>
                <a:effectLst/>
                <a:latin typeface="Roboto" panose="02000000000000000000" pitchFamily="2" charset="0"/>
                <a:ea typeface="Calibri" panose="020F0502020204030204" pitchFamily="34" charset="0"/>
                <a:cs typeface="Times New Roman" panose="02020603050405020304" pitchFamily="18" charset="0"/>
                <a:hlinkClick r:id="rId3"/>
              </a:rPr>
              <a:t>December 2022 Housing Survey (psrc.org)</a:t>
            </a:r>
            <a:endParaRPr lang="en-US" sz="1200" dirty="0">
              <a:solidFill>
                <a:srgbClr val="6E767D"/>
              </a:solidFill>
              <a:effectLst/>
              <a:latin typeface="Roboto" panose="020000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0CB9A5-F265-224B-8FD6-2B37EA8FDA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075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E35408-AA47-7C43-B809-2ED60144B863}" type="slidenum">
              <a:rPr lang="en-US" smtClean="0"/>
              <a:t>5</a:t>
            </a:fld>
            <a:endParaRPr lang="en-US"/>
          </a:p>
        </p:txBody>
      </p:sp>
    </p:spTree>
    <p:extLst>
      <p:ext uri="{BB962C8B-B14F-4D97-AF65-F5344CB8AC3E}">
        <p14:creationId xmlns:p14="http://schemas.microsoft.com/office/powerpoint/2010/main" val="1958778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6E767D"/>
                </a:solidFill>
                <a:effectLst/>
                <a:latin typeface="Roboto" panose="02000000000000000000" pitchFamily="2" charset="0"/>
                <a:ea typeface="Calibri" panose="020F0502020204030204" pitchFamily="34" charset="0"/>
                <a:cs typeface="Times New Roman" panose="02020603050405020304" pitchFamily="18" charset="0"/>
              </a:rPr>
              <a:t>National Alliance to End Homelessness, </a:t>
            </a:r>
            <a:r>
              <a:rPr lang="en-US" sz="1200" u="sng" dirty="0">
                <a:solidFill>
                  <a:srgbClr val="6E767D"/>
                </a:solidFill>
                <a:effectLst/>
                <a:latin typeface="Roboto" panose="02000000000000000000" pitchFamily="2" charset="0"/>
                <a:ea typeface="Calibri" panose="020F0502020204030204" pitchFamily="34" charset="0"/>
                <a:cs typeface="Times New Roman" panose="02020603050405020304" pitchFamily="18" charset="0"/>
                <a:hlinkClick r:id="rId3"/>
              </a:rPr>
              <a:t>Ending Chronic Homelessness Saves Taxpayers Money (endhomelessness.org)</a:t>
            </a:r>
            <a:endParaRPr lang="en-US" sz="1200" dirty="0">
              <a:solidFill>
                <a:srgbClr val="6E767D"/>
              </a:solidFill>
              <a:effectLst/>
              <a:latin typeface="Roboto" panose="02000000000000000000" pitchFamily="2" charset="0"/>
              <a:ea typeface="Calibri" panose="020F0502020204030204" pitchFamily="34" charset="0"/>
              <a:cs typeface="Times New Roman" panose="02020603050405020304" pitchFamily="18" charset="0"/>
            </a:endParaRPr>
          </a:p>
          <a:p>
            <a:endParaRPr lang="en-US" sz="1200" dirty="0">
              <a:solidFill>
                <a:srgbClr val="555555"/>
              </a:solidFill>
              <a:effectLst/>
              <a:latin typeface="Roboto" panose="02000000000000000000" pitchFamily="2" charset="0"/>
              <a:ea typeface="Calibri" panose="020F0502020204030204" pitchFamily="34" charset="0"/>
              <a:cs typeface="Times New Roman" panose="02020603050405020304" pitchFamily="18" charset="0"/>
            </a:endParaRPr>
          </a:p>
          <a:p>
            <a:r>
              <a:rPr lang="en-US" sz="1200" dirty="0">
                <a:solidFill>
                  <a:srgbClr val="555555"/>
                </a:solidFill>
                <a:effectLst/>
                <a:latin typeface="Roboto" panose="02000000000000000000" pitchFamily="2" charset="0"/>
                <a:ea typeface="Calibri" panose="020F0502020204030204" pitchFamily="34" charset="0"/>
                <a:cs typeface="Times New Roman" panose="02020603050405020304" pitchFamily="18" charset="0"/>
              </a:rPr>
              <a:t>Creating housing solutions is a good investment, </a:t>
            </a:r>
            <a:r>
              <a:rPr lang="en-US" sz="1200" dirty="0">
                <a:solidFill>
                  <a:srgbClr val="555555"/>
                </a:solidFill>
                <a:latin typeface="Roboto" panose="02000000000000000000" pitchFamily="2" charset="0"/>
                <a:ea typeface="Calibri" panose="020F0502020204030204" pitchFamily="34" charset="0"/>
                <a:cs typeface="Times New Roman" panose="02020603050405020304" pitchFamily="18" charset="0"/>
              </a:rPr>
              <a:t>and </a:t>
            </a:r>
            <a:r>
              <a:rPr lang="en-US" sz="1200" dirty="0">
                <a:solidFill>
                  <a:srgbClr val="555555"/>
                </a:solidFill>
                <a:effectLst/>
                <a:latin typeface="Roboto" panose="02000000000000000000" pitchFamily="2" charset="0"/>
                <a:ea typeface="Calibri" panose="020F0502020204030204" pitchFamily="34" charset="0"/>
                <a:cs typeface="Times New Roman" panose="02020603050405020304" pitchFamily="18" charset="0"/>
              </a:rPr>
              <a:t>increases the quality of life for all of us. </a:t>
            </a:r>
          </a:p>
          <a:p>
            <a:r>
              <a:rPr lang="en-US" dirty="0"/>
              <a:t>Moving people from public spaces into their own places, increasing their likelihood to stabilize. </a:t>
            </a:r>
          </a:p>
          <a:p>
            <a:r>
              <a:rPr lang="en-US" dirty="0"/>
              <a:t>But housing</a:t>
            </a:r>
            <a:r>
              <a:rPr lang="en-US" baseline="0" dirty="0"/>
              <a:t> solutions look different for different types of people. </a:t>
            </a:r>
          </a:p>
          <a:p>
            <a:r>
              <a:rPr lang="en-US" baseline="0" dirty="0"/>
              <a:t>Some of our neighbors need more support, whether it is for a short time or ongoing, in order to stay in housing. </a:t>
            </a:r>
          </a:p>
          <a:p>
            <a:r>
              <a:rPr lang="en-US" baseline="0" dirty="0"/>
              <a:t>These supportive housing types reduce the burden on expensive emergency systems like 911 response, emergency rooms and jails. </a:t>
            </a:r>
          </a:p>
          <a:p>
            <a:r>
              <a:rPr lang="en-US" baseline="0" dirty="0"/>
              <a:t>The housing market does not create supportive housing types on its own – but we know this is a solution that works. </a:t>
            </a:r>
          </a:p>
          <a:p>
            <a:r>
              <a:rPr lang="en-US" dirty="0"/>
              <a:t>In Washington our investments in permanent supportive housing have decreased chronic homelessness by roughly 30% since 2007.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0CB9A5-F265-224B-8FD6-2B37EA8FDA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6910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Planning for our future requires us to look ahead and plan communities where everyone can find a suitable home, regardless of circumstance or stage of life. This means changing state and local rules and regulations to not only allow supportive housing, middle housing and multifamily housing types, but also incentivize them. </a:t>
            </a:r>
          </a:p>
        </p:txBody>
      </p:sp>
      <p:sp>
        <p:nvSpPr>
          <p:cNvPr id="4" name="Slide Number Placeholder 3"/>
          <p:cNvSpPr>
            <a:spLocks noGrp="1"/>
          </p:cNvSpPr>
          <p:nvPr>
            <p:ph type="sldNum" sz="quarter" idx="5"/>
          </p:nvPr>
        </p:nvSpPr>
        <p:spPr/>
        <p:txBody>
          <a:bodyPr/>
          <a:lstStyle/>
          <a:p>
            <a:fld id="{24E35408-AA47-7C43-B809-2ED60144B863}" type="slidenum">
              <a:rPr lang="en-US" smtClean="0"/>
              <a:t>7</a:t>
            </a:fld>
            <a:endParaRPr lang="en-US"/>
          </a:p>
        </p:txBody>
      </p:sp>
    </p:spTree>
    <p:extLst>
      <p:ext uri="{BB962C8B-B14F-4D97-AF65-F5344CB8AC3E}">
        <p14:creationId xmlns:p14="http://schemas.microsoft.com/office/powerpoint/2010/main" val="3224044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F1BB14-5B6B-BA49-829E-7681E1D8A3CF}" type="slidenum">
              <a:rPr lang="en-US" smtClean="0"/>
              <a:t>8</a:t>
            </a:fld>
            <a:endParaRPr lang="en-US"/>
          </a:p>
        </p:txBody>
      </p:sp>
    </p:spTree>
    <p:extLst>
      <p:ext uri="{BB962C8B-B14F-4D97-AF65-F5344CB8AC3E}">
        <p14:creationId xmlns:p14="http://schemas.microsoft.com/office/powerpoint/2010/main" val="2939910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555555"/>
                </a:solidFill>
                <a:effectLst/>
                <a:latin typeface="Roboto" panose="02000000000000000000" pitchFamily="2" charset="0"/>
                <a:ea typeface="Calibri" panose="020F0502020204030204" pitchFamily="34" charset="0"/>
                <a:cs typeface="Times New Roman" panose="02020603050405020304" pitchFamily="18" charset="0"/>
              </a:rPr>
              <a:t>Regional governments and community-wide provider networks of supportive housing (also called Continuums of Care) are deepl</a:t>
            </a:r>
            <a:r>
              <a:rPr lang="en-US" sz="1200" dirty="0">
                <a:solidFill>
                  <a:srgbClr val="555555"/>
                </a:solidFill>
                <a:latin typeface="Roboto" panose="02000000000000000000" pitchFamily="2" charset="0"/>
                <a:ea typeface="Calibri" panose="020F0502020204030204" pitchFamily="34" charset="0"/>
                <a:cs typeface="Times New Roman" panose="02020603050405020304" pitchFamily="18" charset="0"/>
              </a:rPr>
              <a:t>y involved in understanding the impacts of these changes with our communities, so they can be ready to address housing needs. </a:t>
            </a:r>
          </a:p>
          <a:p>
            <a:endParaRPr lang="en-US" dirty="0"/>
          </a:p>
        </p:txBody>
      </p:sp>
      <p:sp>
        <p:nvSpPr>
          <p:cNvPr id="4" name="Slide Number Placeholder 3"/>
          <p:cNvSpPr>
            <a:spLocks noGrp="1"/>
          </p:cNvSpPr>
          <p:nvPr>
            <p:ph type="sldNum" sz="quarter" idx="5"/>
          </p:nvPr>
        </p:nvSpPr>
        <p:spPr/>
        <p:txBody>
          <a:bodyPr/>
          <a:lstStyle/>
          <a:p>
            <a:fld id="{24E35408-AA47-7C43-B809-2ED60144B863}" type="slidenum">
              <a:rPr lang="en-US" smtClean="0"/>
              <a:t>9</a:t>
            </a:fld>
            <a:endParaRPr lang="en-US"/>
          </a:p>
        </p:txBody>
      </p:sp>
    </p:spTree>
    <p:extLst>
      <p:ext uri="{BB962C8B-B14F-4D97-AF65-F5344CB8AC3E}">
        <p14:creationId xmlns:p14="http://schemas.microsoft.com/office/powerpoint/2010/main" val="4307562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hyperlink" Target="https://www.linkedin.com/company/893804" TargetMode="External"/><Relationship Id="rId3" Type="http://schemas.openxmlformats.org/officeDocument/2006/relationships/hyperlink" Target="https://www.commerce.wa.gov/" TargetMode="External"/><Relationship Id="rId7"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hyperlink" Target="https://twitter.com/WaStateCommerce" TargetMode="External"/><Relationship Id="rId11" Type="http://schemas.openxmlformats.org/officeDocument/2006/relationships/image" Target="../media/image7.emf"/><Relationship Id="rId5" Type="http://schemas.openxmlformats.org/officeDocument/2006/relationships/image" Target="../media/image4.emf"/><Relationship Id="rId10" Type="http://schemas.openxmlformats.org/officeDocument/2006/relationships/hyperlink" Target="https://www.instagram.com/wastatecommerce/" TargetMode="External"/><Relationship Id="rId4" Type="http://schemas.openxmlformats.org/officeDocument/2006/relationships/hyperlink" Target="https://www.facebook.com/WAStateCommerce/" TargetMode="External"/><Relationship Id="rId9"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8" Type="http://schemas.openxmlformats.org/officeDocument/2006/relationships/hyperlink" Target="https://www.linkedin.com/company/893804" TargetMode="External"/><Relationship Id="rId3" Type="http://schemas.openxmlformats.org/officeDocument/2006/relationships/hyperlink" Target="https://www.commerce.wa.gov/" TargetMode="External"/><Relationship Id="rId7"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hyperlink" Target="https://twitter.com/WaStateCommerce" TargetMode="External"/><Relationship Id="rId11" Type="http://schemas.openxmlformats.org/officeDocument/2006/relationships/image" Target="../media/image7.emf"/><Relationship Id="rId5" Type="http://schemas.openxmlformats.org/officeDocument/2006/relationships/image" Target="../media/image4.emf"/><Relationship Id="rId10" Type="http://schemas.openxmlformats.org/officeDocument/2006/relationships/hyperlink" Target="https://www.instagram.com/wastatecommerce/" TargetMode="External"/><Relationship Id="rId4" Type="http://schemas.openxmlformats.org/officeDocument/2006/relationships/hyperlink" Target="https://www.facebook.com/WAStateCommerce/" TargetMode="External"/><Relationship Id="rId9"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11" name="Title"/>
          <p:cNvSpPr>
            <a:spLocks noGrp="1"/>
          </p:cNvSpPr>
          <p:nvPr>
            <p:ph type="title" hasCustomPrompt="1"/>
          </p:nvPr>
        </p:nvSpPr>
        <p:spPr>
          <a:xfrm>
            <a:off x="4622094" y="454090"/>
            <a:ext cx="6971030" cy="3470210"/>
          </a:xfrm>
        </p:spPr>
        <p:txBody>
          <a:bodyPr anchor="b"/>
          <a:lstStyle>
            <a:lvl1pPr>
              <a:defRPr sz="6000" baseline="0">
                <a:solidFill>
                  <a:schemeClr val="bg1"/>
                </a:solidFill>
                <a:latin typeface="Abril Fatface" panose="02000503000000020003" pitchFamily="2" charset="0"/>
              </a:defRPr>
            </a:lvl1pPr>
          </a:lstStyle>
          <a:p>
            <a:r>
              <a:rPr lang="en-US"/>
              <a:t>Presentation title goes here</a:t>
            </a:r>
          </a:p>
        </p:txBody>
      </p:sp>
      <p:sp>
        <p:nvSpPr>
          <p:cNvPr id="12" name="Subtitle"/>
          <p:cNvSpPr>
            <a:spLocks noGrp="1"/>
          </p:cNvSpPr>
          <p:nvPr>
            <p:ph type="body" sz="quarter" idx="13" hasCustomPrompt="1"/>
          </p:nvPr>
        </p:nvSpPr>
        <p:spPr>
          <a:xfrm>
            <a:off x="4622094" y="4056798"/>
            <a:ext cx="6971030" cy="886507"/>
          </a:xfrm>
        </p:spPr>
        <p:txBody>
          <a:bodyPr>
            <a:noAutofit/>
          </a:bodyPr>
          <a:lstStyle>
            <a:lvl1pPr marL="0" indent="0">
              <a:buFontTx/>
              <a:buNone/>
              <a:defRPr sz="2800" b="0">
                <a:solidFill>
                  <a:schemeClr val="bg1"/>
                </a:solidFill>
                <a:latin typeface="+mj-lt"/>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Click to add subtitle (28)</a:t>
            </a:r>
          </a:p>
        </p:txBody>
      </p:sp>
      <p:cxnSp>
        <p:nvCxnSpPr>
          <p:cNvPr id="48" name="Divider line"/>
          <p:cNvCxnSpPr/>
          <p:nvPr userDrawn="1"/>
        </p:nvCxnSpPr>
        <p:spPr>
          <a:xfrm>
            <a:off x="4707819" y="5065599"/>
            <a:ext cx="18859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Presenters name"/>
          <p:cNvSpPr>
            <a:spLocks noGrp="1"/>
          </p:cNvSpPr>
          <p:nvPr>
            <p:ph type="body" sz="quarter" idx="10" hasCustomPrompt="1"/>
          </p:nvPr>
        </p:nvSpPr>
        <p:spPr>
          <a:xfrm>
            <a:off x="4622094" y="5187893"/>
            <a:ext cx="643001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Name goes here</a:t>
            </a:r>
          </a:p>
        </p:txBody>
      </p:sp>
      <p:sp>
        <p:nvSpPr>
          <p:cNvPr id="21" name="Presenters title"/>
          <p:cNvSpPr>
            <a:spLocks noGrp="1"/>
          </p:cNvSpPr>
          <p:nvPr>
            <p:ph type="body" sz="quarter" idx="11" hasCustomPrompt="1"/>
          </p:nvPr>
        </p:nvSpPr>
        <p:spPr>
          <a:xfrm>
            <a:off x="4622094" y="5562027"/>
            <a:ext cx="6430010" cy="343473"/>
          </a:xfrm>
        </p:spPr>
        <p:txBody>
          <a:bodyPr>
            <a:noAutofit/>
          </a:bodyPr>
          <a:lstStyle>
            <a:lvl1pPr marL="0" indent="0">
              <a:buFontTx/>
              <a:buNone/>
              <a:defRPr sz="1300" cap="all" baseline="0">
                <a:solidFill>
                  <a:schemeClr val="bg1"/>
                </a:solidFill>
                <a:latin typeface="Roboto" panose="02000000000000000000" pitchFamily="2" charset="0"/>
                <a:ea typeface="Roboto" panose="02000000000000000000" pitchFamily="2" charset="0"/>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Title goes here</a:t>
            </a:r>
          </a:p>
        </p:txBody>
      </p:sp>
      <p:sp>
        <p:nvSpPr>
          <p:cNvPr id="22" name="Date"/>
          <p:cNvSpPr>
            <a:spLocks noGrp="1"/>
          </p:cNvSpPr>
          <p:nvPr>
            <p:ph type="body" sz="quarter" idx="12" hasCustomPrompt="1"/>
          </p:nvPr>
        </p:nvSpPr>
        <p:spPr>
          <a:xfrm>
            <a:off x="4622094" y="6091578"/>
            <a:ext cx="6430010" cy="292100"/>
          </a:xfrm>
        </p:spPr>
        <p:txBody>
          <a:bodyPr>
            <a:noAutofit/>
          </a:bodyPr>
          <a:lstStyle>
            <a:lvl1pPr marL="0" indent="0">
              <a:buFontTx/>
              <a:buNone/>
              <a:defRPr sz="1300" cap="all" baseline="0">
                <a:solidFill>
                  <a:schemeClr val="bg1"/>
                </a:solidFill>
                <a:latin typeface="Roboto" panose="02000000000000000000" pitchFamily="2" charset="0"/>
                <a:ea typeface="Roboto" panose="02000000000000000000" pitchFamily="2" charset="0"/>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XX/XX/2022 (date goes here)</a:t>
            </a:r>
          </a:p>
        </p:txBody>
      </p:sp>
      <p:sp>
        <p:nvSpPr>
          <p:cNvPr id="2" name="Template version number"/>
          <p:cNvSpPr txBox="1"/>
          <p:nvPr userDrawn="1"/>
        </p:nvSpPr>
        <p:spPr>
          <a:xfrm>
            <a:off x="10985770" y="6472136"/>
            <a:ext cx="596630" cy="230832"/>
          </a:xfrm>
          <a:prstGeom prst="rect">
            <a:avLst/>
          </a:prstGeom>
          <a:noFill/>
        </p:spPr>
        <p:txBody>
          <a:bodyPr wrap="square" rtlCol="0">
            <a:spAutoFit/>
          </a:bodyPr>
          <a:lstStyle/>
          <a:p>
            <a:pPr algn="r"/>
            <a:r>
              <a:rPr lang="en-US" sz="900">
                <a:solidFill>
                  <a:schemeClr val="bg2">
                    <a:lumMod val="50000"/>
                  </a:schemeClr>
                </a:solidFill>
              </a:rPr>
              <a:t>v1.4</a:t>
            </a:r>
          </a:p>
        </p:txBody>
      </p:sp>
      <p:sp>
        <p:nvSpPr>
          <p:cNvPr id="3" name="Color fade">
            <a:extLst>
              <a:ext uri="{FF2B5EF4-FFF2-40B4-BE49-F238E27FC236}">
                <a16:creationId xmlns:a16="http://schemas.microsoft.com/office/drawing/2014/main" id="{CCFADEC0-939F-8E7E-5B99-569837974A00}"/>
              </a:ext>
            </a:extLst>
          </p:cNvPr>
          <p:cNvSpPr/>
          <p:nvPr userDrawn="1"/>
        </p:nvSpPr>
        <p:spPr>
          <a:xfrm flipV="1">
            <a:off x="708025" y="-2"/>
            <a:ext cx="3505200" cy="6858002"/>
          </a:xfrm>
          <a:prstGeom prst="rect">
            <a:avLst/>
          </a:prstGeom>
          <a:gradFill>
            <a:gsLst>
              <a:gs pos="0">
                <a:schemeClr val="bg1">
                  <a:alpha val="0"/>
                </a:schemeClr>
              </a:gs>
              <a:gs pos="66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ogo" descr="Washington State Department of Commerce Logo" title="Commerce Logo">
            <a:extLst>
              <a:ext uri="{FF2B5EF4-FFF2-40B4-BE49-F238E27FC236}">
                <a16:creationId xmlns:a16="http://schemas.microsoft.com/office/drawing/2014/main" id="{F702AA23-7DAB-CD13-8003-6EAE39328D66}"/>
              </a:ext>
            </a:extLst>
          </p:cNvPr>
          <p:cNvPicPr>
            <a:picLocks noChangeAspect="1"/>
          </p:cNvPicPr>
          <p:nvPr userDrawn="1"/>
        </p:nvPicPr>
        <p:blipFill>
          <a:blip r:embed="rId2"/>
          <a:stretch>
            <a:fillRect/>
          </a:stretch>
        </p:blipFill>
        <p:spPr>
          <a:xfrm>
            <a:off x="1387475" y="1014276"/>
            <a:ext cx="2146300" cy="2523273"/>
          </a:xfrm>
          <a:prstGeom prst="rect">
            <a:avLst/>
          </a:prstGeom>
        </p:spPr>
      </p:pic>
      <p:sp>
        <p:nvSpPr>
          <p:cNvPr id="5" name="Rectangle 4">
            <a:extLst>
              <a:ext uri="{FF2B5EF4-FFF2-40B4-BE49-F238E27FC236}">
                <a16:creationId xmlns:a16="http://schemas.microsoft.com/office/drawing/2014/main" id="{35D76AE1-8086-84D3-34AB-9BA13E13F7B3}"/>
              </a:ext>
            </a:extLst>
          </p:cNvPr>
          <p:cNvSpPr/>
          <p:nvPr userDrawn="1"/>
        </p:nvSpPr>
        <p:spPr>
          <a:xfrm>
            <a:off x="0" y="0"/>
            <a:ext cx="12192000" cy="36563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2081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hank you 1">
    <p:bg>
      <p:bgPr>
        <a:solidFill>
          <a:schemeClr val="tx2"/>
        </a:solidFill>
        <a:effectLst/>
      </p:bgPr>
    </p:bg>
    <p:spTree>
      <p:nvGrpSpPr>
        <p:cNvPr id="1" name=""/>
        <p:cNvGrpSpPr/>
        <p:nvPr/>
      </p:nvGrpSpPr>
      <p:grpSpPr>
        <a:xfrm>
          <a:off x="0" y="0"/>
          <a:ext cx="0" cy="0"/>
          <a:chOff x="0" y="0"/>
          <a:chExt cx="0" cy="0"/>
        </a:xfrm>
      </p:grpSpPr>
      <p:sp>
        <p:nvSpPr>
          <p:cNvPr id="30" name="Title 1"/>
          <p:cNvSpPr>
            <a:spLocks noGrp="1"/>
          </p:cNvSpPr>
          <p:nvPr>
            <p:ph type="title" hasCustomPrompt="1"/>
          </p:nvPr>
        </p:nvSpPr>
        <p:spPr>
          <a:xfrm>
            <a:off x="720286" y="1026608"/>
            <a:ext cx="5717836" cy="3470210"/>
          </a:xfrm>
        </p:spPr>
        <p:txBody>
          <a:bodyPr anchor="b"/>
          <a:lstStyle>
            <a:lvl1pPr>
              <a:defRPr sz="6000" baseline="0">
                <a:solidFill>
                  <a:schemeClr val="bg1"/>
                </a:solidFill>
                <a:latin typeface="Abril Fatface" panose="02000503000000020003" pitchFamily="2" charset="0"/>
              </a:defRPr>
            </a:lvl1pPr>
          </a:lstStyle>
          <a:p>
            <a:r>
              <a:rPr lang="en-US"/>
              <a:t>Type a thank you message here</a:t>
            </a:r>
          </a:p>
        </p:txBody>
      </p:sp>
      <p:sp>
        <p:nvSpPr>
          <p:cNvPr id="8" name="Presenters Name"/>
          <p:cNvSpPr>
            <a:spLocks noGrp="1"/>
          </p:cNvSpPr>
          <p:nvPr>
            <p:ph type="body" sz="quarter" idx="10" hasCustomPrompt="1"/>
          </p:nvPr>
        </p:nvSpPr>
        <p:spPr>
          <a:xfrm>
            <a:off x="831850" y="4696504"/>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Name goes here</a:t>
            </a:r>
          </a:p>
        </p:txBody>
      </p:sp>
      <p:sp>
        <p:nvSpPr>
          <p:cNvPr id="9" name="Presenters Title"/>
          <p:cNvSpPr>
            <a:spLocks noGrp="1"/>
          </p:cNvSpPr>
          <p:nvPr>
            <p:ph type="body" sz="quarter" idx="11" hasCustomPrompt="1"/>
          </p:nvPr>
        </p:nvSpPr>
        <p:spPr>
          <a:xfrm>
            <a:off x="831850" y="5002058"/>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Title goes here</a:t>
            </a:r>
          </a:p>
        </p:txBody>
      </p:sp>
      <p:sp>
        <p:nvSpPr>
          <p:cNvPr id="11" name="Presenters Email"/>
          <p:cNvSpPr>
            <a:spLocks noGrp="1"/>
          </p:cNvSpPr>
          <p:nvPr>
            <p:ph type="body" sz="quarter" idx="12" hasCustomPrompt="1"/>
          </p:nvPr>
        </p:nvSpPr>
        <p:spPr>
          <a:xfrm>
            <a:off x="831850" y="5345815"/>
            <a:ext cx="3766093"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Type email here</a:t>
            </a:r>
          </a:p>
        </p:txBody>
      </p:sp>
      <p:sp>
        <p:nvSpPr>
          <p:cNvPr id="12" name="Presenters Phone Number"/>
          <p:cNvSpPr>
            <a:spLocks noGrp="1"/>
          </p:cNvSpPr>
          <p:nvPr>
            <p:ph type="body" sz="quarter" idx="13" hasCustomPrompt="1"/>
          </p:nvPr>
        </p:nvSpPr>
        <p:spPr>
          <a:xfrm>
            <a:off x="831850" y="5651471"/>
            <a:ext cx="3766094"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XXX-XXX-XXXX</a:t>
            </a:r>
          </a:p>
        </p:txBody>
      </p:sp>
      <p:grpSp>
        <p:nvGrpSpPr>
          <p:cNvPr id="19" name="Brand Stripe"/>
          <p:cNvGrpSpPr/>
          <p:nvPr userDrawn="1"/>
        </p:nvGrpSpPr>
        <p:grpSpPr>
          <a:xfrm>
            <a:off x="0" y="6671896"/>
            <a:ext cx="12192000" cy="190430"/>
            <a:chOff x="0" y="6321028"/>
            <a:chExt cx="12192000" cy="541298"/>
          </a:xfrm>
        </p:grpSpPr>
        <p:sp>
          <p:nvSpPr>
            <p:cNvPr id="20" name="Rectangle 19"/>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Rectangle 22"/>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Rectangle 23"/>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ectangle 25"/>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Rectangle 26"/>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Rectangle 27"/>
            <p:cNvSpPr/>
            <p:nvPr/>
          </p:nvSpPr>
          <p:spPr>
            <a:xfrm>
              <a:off x="0" y="6321028"/>
              <a:ext cx="12192000" cy="797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Commerce Logo" descr="Washington State Department of Commerce Logo" title="Commerce Logo">
            <a:extLst>
              <a:ext uri="{FF2B5EF4-FFF2-40B4-BE49-F238E27FC236}">
                <a16:creationId xmlns:a16="http://schemas.microsoft.com/office/drawing/2014/main" id="{93DA02D7-1BE9-E52D-BF16-192D440A3C81}"/>
              </a:ext>
            </a:extLst>
          </p:cNvPr>
          <p:cNvPicPr>
            <a:picLocks noChangeAspect="1"/>
          </p:cNvPicPr>
          <p:nvPr userDrawn="1"/>
        </p:nvPicPr>
        <p:blipFill>
          <a:blip r:embed="rId2"/>
          <a:stretch>
            <a:fillRect/>
          </a:stretch>
        </p:blipFill>
        <p:spPr>
          <a:xfrm>
            <a:off x="8131235" y="4431761"/>
            <a:ext cx="3029833" cy="871712"/>
          </a:xfrm>
          <a:prstGeom prst="rect">
            <a:avLst/>
          </a:prstGeom>
        </p:spPr>
      </p:pic>
      <p:sp>
        <p:nvSpPr>
          <p:cNvPr id="3" name="Commerce Website URL" descr="Click this logo to go to the Commerce website" title="The Commerce website">
            <a:hlinkClick r:id="rId3"/>
            <a:extLst>
              <a:ext uri="{FF2B5EF4-FFF2-40B4-BE49-F238E27FC236}">
                <a16:creationId xmlns:a16="http://schemas.microsoft.com/office/drawing/2014/main" id="{10719141-3125-48AD-6039-8F639BFC91E6}"/>
              </a:ext>
            </a:extLst>
          </p:cNvPr>
          <p:cNvSpPr txBox="1"/>
          <p:nvPr userDrawn="1"/>
        </p:nvSpPr>
        <p:spPr>
          <a:xfrm>
            <a:off x="7689852" y="5720226"/>
            <a:ext cx="1910136" cy="276999"/>
          </a:xfrm>
          <a:prstGeom prst="rect">
            <a:avLst/>
          </a:prstGeom>
          <a:noFill/>
        </p:spPr>
        <p:txBody>
          <a:bodyPr wrap="square" rtlCol="0">
            <a:spAutoFit/>
          </a:bodyPr>
          <a:lstStyle/>
          <a:p>
            <a:r>
              <a:rPr lang="en-US" sz="1200">
                <a:solidFill>
                  <a:schemeClr val="bg1">
                    <a:lumMod val="85000"/>
                  </a:schemeClr>
                </a:solidFill>
              </a:rPr>
              <a:t>www.commerce.wa.gov</a:t>
            </a:r>
          </a:p>
        </p:txBody>
      </p:sp>
      <p:pic>
        <p:nvPicPr>
          <p:cNvPr id="4" name="Facebook Icon" descr="Click this logo to go to the Commerce Facebook page" title="Facebook logo">
            <a:hlinkClick r:id="rId4"/>
            <a:extLst>
              <a:ext uri="{FF2B5EF4-FFF2-40B4-BE49-F238E27FC236}">
                <a16:creationId xmlns:a16="http://schemas.microsoft.com/office/drawing/2014/main" id="{16078210-7F02-80AE-05A4-FAD5B6353A27}"/>
              </a:ext>
            </a:extLst>
          </p:cNvPr>
          <p:cNvPicPr>
            <a:picLocks noChangeAspect="1"/>
          </p:cNvPicPr>
          <p:nvPr userDrawn="1"/>
        </p:nvPicPr>
        <p:blipFill>
          <a:blip r:embed="rId5">
            <a:duotone>
              <a:schemeClr val="bg2">
                <a:shade val="45000"/>
                <a:satMod val="135000"/>
              </a:schemeClr>
              <a:prstClr val="white"/>
            </a:duotone>
          </a:blip>
          <a:stretch>
            <a:fillRect/>
          </a:stretch>
        </p:blipFill>
        <p:spPr>
          <a:xfrm>
            <a:off x="9789956" y="5757031"/>
            <a:ext cx="250454" cy="253182"/>
          </a:xfrm>
          <a:prstGeom prst="rect">
            <a:avLst/>
          </a:prstGeom>
          <a:solidFill>
            <a:schemeClr val="tx2"/>
          </a:solidFill>
        </p:spPr>
      </p:pic>
      <p:pic>
        <p:nvPicPr>
          <p:cNvPr id="5" name="Twitter Icon" descr="Click this logo to go to the Commerce Twitter page" title="Twitter logo">
            <a:hlinkClick r:id="rId6"/>
            <a:extLst>
              <a:ext uri="{FF2B5EF4-FFF2-40B4-BE49-F238E27FC236}">
                <a16:creationId xmlns:a16="http://schemas.microsoft.com/office/drawing/2014/main" id="{76F7DB6D-8C64-B182-E6A1-28505AA6B647}"/>
              </a:ext>
            </a:extLst>
          </p:cNvPr>
          <p:cNvPicPr>
            <a:picLocks noChangeAspect="1"/>
          </p:cNvPicPr>
          <p:nvPr userDrawn="1"/>
        </p:nvPicPr>
        <p:blipFill>
          <a:blip r:embed="rId7">
            <a:duotone>
              <a:schemeClr val="bg2">
                <a:shade val="45000"/>
                <a:satMod val="135000"/>
              </a:schemeClr>
              <a:prstClr val="white"/>
            </a:duotone>
          </a:blip>
          <a:stretch>
            <a:fillRect/>
          </a:stretch>
        </p:blipFill>
        <p:spPr>
          <a:xfrm>
            <a:off x="10230377" y="5757031"/>
            <a:ext cx="250454" cy="253182"/>
          </a:xfrm>
          <a:prstGeom prst="rect">
            <a:avLst/>
          </a:prstGeom>
        </p:spPr>
      </p:pic>
      <p:pic>
        <p:nvPicPr>
          <p:cNvPr id="6" name="LinkedIn Icon" descr="Click this logo to go to the Commerce Linkedin page" title="Linkedin logo">
            <a:hlinkClick r:id="rId8"/>
            <a:extLst>
              <a:ext uri="{FF2B5EF4-FFF2-40B4-BE49-F238E27FC236}">
                <a16:creationId xmlns:a16="http://schemas.microsoft.com/office/drawing/2014/main" id="{602673CD-1641-5BBF-21E7-DF2BE0D9E834}"/>
              </a:ext>
            </a:extLst>
          </p:cNvPr>
          <p:cNvPicPr>
            <a:picLocks noChangeAspect="1"/>
          </p:cNvPicPr>
          <p:nvPr userDrawn="1"/>
        </p:nvPicPr>
        <p:blipFill>
          <a:blip r:embed="rId9">
            <a:duotone>
              <a:schemeClr val="bg2">
                <a:shade val="45000"/>
                <a:satMod val="135000"/>
              </a:schemeClr>
              <a:prstClr val="white"/>
            </a:duotone>
          </a:blip>
          <a:stretch>
            <a:fillRect/>
          </a:stretch>
        </p:blipFill>
        <p:spPr>
          <a:xfrm>
            <a:off x="10670799" y="5757031"/>
            <a:ext cx="242106" cy="253182"/>
          </a:xfrm>
          <a:prstGeom prst="rect">
            <a:avLst/>
          </a:prstGeom>
        </p:spPr>
      </p:pic>
      <p:pic>
        <p:nvPicPr>
          <p:cNvPr id="7" name="Instagram Icon" descr="Click this logo to go to the Commerce Instagram page" title="Intagram logo">
            <a:hlinkClick r:id="rId10"/>
            <a:extLst>
              <a:ext uri="{FF2B5EF4-FFF2-40B4-BE49-F238E27FC236}">
                <a16:creationId xmlns:a16="http://schemas.microsoft.com/office/drawing/2014/main" id="{84191528-C8CE-3D93-41B5-1AC63846088E}"/>
              </a:ext>
            </a:extLst>
          </p:cNvPr>
          <p:cNvPicPr>
            <a:picLocks noChangeAspect="1"/>
          </p:cNvPicPr>
          <p:nvPr userDrawn="1"/>
        </p:nvPicPr>
        <p:blipFill>
          <a:blip r:embed="rId11">
            <a:duotone>
              <a:schemeClr val="bg2">
                <a:shade val="45000"/>
                <a:satMod val="135000"/>
              </a:schemeClr>
              <a:prstClr val="white"/>
            </a:duotone>
          </a:blip>
          <a:stretch>
            <a:fillRect/>
          </a:stretch>
        </p:blipFill>
        <p:spPr>
          <a:xfrm>
            <a:off x="11102873" y="5757032"/>
            <a:ext cx="253182" cy="253182"/>
          </a:xfrm>
          <a:prstGeom prst="rect">
            <a:avLst/>
          </a:prstGeom>
        </p:spPr>
      </p:pic>
      <p:sp>
        <p:nvSpPr>
          <p:cNvPr id="10" name="Rectangle 9">
            <a:extLst>
              <a:ext uri="{FF2B5EF4-FFF2-40B4-BE49-F238E27FC236}">
                <a16:creationId xmlns:a16="http://schemas.microsoft.com/office/drawing/2014/main" id="{210A246D-0467-DAD9-2EF8-58DC2C70EEE8}"/>
              </a:ext>
            </a:extLst>
          </p:cNvPr>
          <p:cNvSpPr/>
          <p:nvPr userDrawn="1"/>
        </p:nvSpPr>
        <p:spPr>
          <a:xfrm>
            <a:off x="0" y="0"/>
            <a:ext cx="12192000" cy="36563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5818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hank you 2">
    <p:bg>
      <p:bgPr>
        <a:solidFill>
          <a:schemeClr val="tx2"/>
        </a:solidFill>
        <a:effectLst/>
      </p:bgPr>
    </p:bg>
    <p:spTree>
      <p:nvGrpSpPr>
        <p:cNvPr id="1" name=""/>
        <p:cNvGrpSpPr/>
        <p:nvPr/>
      </p:nvGrpSpPr>
      <p:grpSpPr>
        <a:xfrm>
          <a:off x="0" y="0"/>
          <a:ext cx="0" cy="0"/>
          <a:chOff x="0" y="0"/>
          <a:chExt cx="0" cy="0"/>
        </a:xfrm>
      </p:grpSpPr>
      <p:sp>
        <p:nvSpPr>
          <p:cNvPr id="2" name="Thank you" title="Thank you"/>
          <p:cNvSpPr txBox="1"/>
          <p:nvPr userDrawn="1"/>
        </p:nvSpPr>
        <p:spPr>
          <a:xfrm>
            <a:off x="831850" y="539177"/>
            <a:ext cx="5839883" cy="1015663"/>
          </a:xfrm>
          <a:prstGeom prst="rect">
            <a:avLst/>
          </a:prstGeom>
          <a:noFill/>
        </p:spPr>
        <p:txBody>
          <a:bodyPr wrap="square" rtlCol="0">
            <a:spAutoFit/>
          </a:bodyPr>
          <a:lstStyle/>
          <a:p>
            <a:r>
              <a:rPr lang="en-US" sz="6000">
                <a:solidFill>
                  <a:schemeClr val="bg1"/>
                </a:solidFill>
                <a:latin typeface="Abril Fatface" panose="02000503000000020003" pitchFamily="2" charset="0"/>
              </a:rPr>
              <a:t>Thank you!</a:t>
            </a:r>
          </a:p>
        </p:txBody>
      </p:sp>
      <p:sp>
        <p:nvSpPr>
          <p:cNvPr id="29" name="Presenter 1 Name"/>
          <p:cNvSpPr>
            <a:spLocks noGrp="1"/>
          </p:cNvSpPr>
          <p:nvPr>
            <p:ph type="body" sz="quarter" idx="10" hasCustomPrompt="1"/>
          </p:nvPr>
        </p:nvSpPr>
        <p:spPr>
          <a:xfrm>
            <a:off x="831850" y="1733497"/>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Name goes here</a:t>
            </a:r>
          </a:p>
        </p:txBody>
      </p:sp>
      <p:sp>
        <p:nvSpPr>
          <p:cNvPr id="30" name="Presenter 1 Title"/>
          <p:cNvSpPr>
            <a:spLocks noGrp="1"/>
          </p:cNvSpPr>
          <p:nvPr>
            <p:ph type="body" sz="quarter" idx="11" hasCustomPrompt="1"/>
          </p:nvPr>
        </p:nvSpPr>
        <p:spPr>
          <a:xfrm>
            <a:off x="831850" y="2039051"/>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Title goes here</a:t>
            </a:r>
          </a:p>
        </p:txBody>
      </p:sp>
      <p:sp>
        <p:nvSpPr>
          <p:cNvPr id="33" name="Presenter 1 Email"/>
          <p:cNvSpPr>
            <a:spLocks noGrp="1"/>
          </p:cNvSpPr>
          <p:nvPr>
            <p:ph type="body" sz="quarter" idx="12" hasCustomPrompt="1"/>
          </p:nvPr>
        </p:nvSpPr>
        <p:spPr>
          <a:xfrm>
            <a:off x="831851" y="2358397"/>
            <a:ext cx="3670300"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Type email here</a:t>
            </a:r>
          </a:p>
        </p:txBody>
      </p:sp>
      <p:sp>
        <p:nvSpPr>
          <p:cNvPr id="34" name="Presenter 1 Phone Number"/>
          <p:cNvSpPr>
            <a:spLocks noGrp="1"/>
          </p:cNvSpPr>
          <p:nvPr>
            <p:ph type="body" sz="quarter" idx="13" hasCustomPrompt="1"/>
          </p:nvPr>
        </p:nvSpPr>
        <p:spPr>
          <a:xfrm>
            <a:off x="831850" y="2688464"/>
            <a:ext cx="3670301"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XXX-XXX-XXXX</a:t>
            </a:r>
          </a:p>
        </p:txBody>
      </p:sp>
      <p:sp>
        <p:nvSpPr>
          <p:cNvPr id="35" name="Presenter 2 Name"/>
          <p:cNvSpPr>
            <a:spLocks noGrp="1"/>
          </p:cNvSpPr>
          <p:nvPr>
            <p:ph type="body" sz="quarter" idx="14" hasCustomPrompt="1"/>
          </p:nvPr>
        </p:nvSpPr>
        <p:spPr>
          <a:xfrm>
            <a:off x="831850" y="3385365"/>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Name goes here</a:t>
            </a:r>
          </a:p>
        </p:txBody>
      </p:sp>
      <p:sp>
        <p:nvSpPr>
          <p:cNvPr id="36" name="Presenter 2 Title"/>
          <p:cNvSpPr>
            <a:spLocks noGrp="1"/>
          </p:cNvSpPr>
          <p:nvPr>
            <p:ph type="body" sz="quarter" idx="15" hasCustomPrompt="1"/>
          </p:nvPr>
        </p:nvSpPr>
        <p:spPr>
          <a:xfrm>
            <a:off x="831850" y="3690919"/>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Title goes here</a:t>
            </a:r>
          </a:p>
        </p:txBody>
      </p:sp>
      <p:sp>
        <p:nvSpPr>
          <p:cNvPr id="37" name="Presenter 2 Email"/>
          <p:cNvSpPr>
            <a:spLocks noGrp="1"/>
          </p:cNvSpPr>
          <p:nvPr>
            <p:ph type="body" sz="quarter" idx="16" hasCustomPrompt="1"/>
          </p:nvPr>
        </p:nvSpPr>
        <p:spPr>
          <a:xfrm>
            <a:off x="831851" y="4034676"/>
            <a:ext cx="3670300"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Type email here</a:t>
            </a:r>
          </a:p>
        </p:txBody>
      </p:sp>
      <p:sp>
        <p:nvSpPr>
          <p:cNvPr id="38" name="Presenter 2 Phone Number"/>
          <p:cNvSpPr>
            <a:spLocks noGrp="1"/>
          </p:cNvSpPr>
          <p:nvPr>
            <p:ph type="body" sz="quarter" idx="17" hasCustomPrompt="1"/>
          </p:nvPr>
        </p:nvSpPr>
        <p:spPr>
          <a:xfrm>
            <a:off x="831850" y="4340332"/>
            <a:ext cx="3670301"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XXX-XXX-XXXX</a:t>
            </a:r>
          </a:p>
        </p:txBody>
      </p:sp>
      <p:sp>
        <p:nvSpPr>
          <p:cNvPr id="39" name="Presenter 3 Name"/>
          <p:cNvSpPr>
            <a:spLocks noGrp="1"/>
          </p:cNvSpPr>
          <p:nvPr>
            <p:ph type="body" sz="quarter" idx="18" hasCustomPrompt="1"/>
          </p:nvPr>
        </p:nvSpPr>
        <p:spPr>
          <a:xfrm>
            <a:off x="831850" y="5041014"/>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Name goes here</a:t>
            </a:r>
          </a:p>
        </p:txBody>
      </p:sp>
      <p:sp>
        <p:nvSpPr>
          <p:cNvPr id="40" name="Presenter 3 Title"/>
          <p:cNvSpPr>
            <a:spLocks noGrp="1"/>
          </p:cNvSpPr>
          <p:nvPr>
            <p:ph type="body" sz="quarter" idx="19" hasCustomPrompt="1"/>
          </p:nvPr>
        </p:nvSpPr>
        <p:spPr>
          <a:xfrm>
            <a:off x="831850" y="5346568"/>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Your Title goes here</a:t>
            </a:r>
          </a:p>
        </p:txBody>
      </p:sp>
      <p:sp>
        <p:nvSpPr>
          <p:cNvPr id="41" name="Presenter 3 Email"/>
          <p:cNvSpPr>
            <a:spLocks noGrp="1"/>
          </p:cNvSpPr>
          <p:nvPr>
            <p:ph type="body" sz="quarter" idx="20" hasCustomPrompt="1"/>
          </p:nvPr>
        </p:nvSpPr>
        <p:spPr>
          <a:xfrm>
            <a:off x="831851" y="5690325"/>
            <a:ext cx="3670300"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Type email here</a:t>
            </a:r>
          </a:p>
        </p:txBody>
      </p:sp>
      <p:sp>
        <p:nvSpPr>
          <p:cNvPr id="42" name="Presenter 3 Phone Number"/>
          <p:cNvSpPr>
            <a:spLocks noGrp="1"/>
          </p:cNvSpPr>
          <p:nvPr>
            <p:ph type="body" sz="quarter" idx="21" hasCustomPrompt="1"/>
          </p:nvPr>
        </p:nvSpPr>
        <p:spPr>
          <a:xfrm>
            <a:off x="831850" y="5995981"/>
            <a:ext cx="3670301"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XXX-XXX-XXXX</a:t>
            </a:r>
          </a:p>
        </p:txBody>
      </p:sp>
      <p:pic>
        <p:nvPicPr>
          <p:cNvPr id="31" name="Commerce Logo" descr="Washington State Department of Commerce Logo" title="Commerce Logo"/>
          <p:cNvPicPr>
            <a:picLocks noChangeAspect="1"/>
          </p:cNvPicPr>
          <p:nvPr userDrawn="1"/>
        </p:nvPicPr>
        <p:blipFill>
          <a:blip r:embed="rId2"/>
          <a:stretch>
            <a:fillRect/>
          </a:stretch>
        </p:blipFill>
        <p:spPr>
          <a:xfrm>
            <a:off x="7282678" y="929634"/>
            <a:ext cx="3666098" cy="1054771"/>
          </a:xfrm>
          <a:prstGeom prst="rect">
            <a:avLst/>
          </a:prstGeom>
        </p:spPr>
      </p:pic>
      <p:sp>
        <p:nvSpPr>
          <p:cNvPr id="54" name="Commerce Website URL" descr="Click this logo to go to the Commerce website" title="The Commerce website">
            <a:hlinkClick r:id="rId3"/>
          </p:cNvPr>
          <p:cNvSpPr txBox="1"/>
          <p:nvPr userDrawn="1"/>
        </p:nvSpPr>
        <p:spPr>
          <a:xfrm>
            <a:off x="7282678" y="2877986"/>
            <a:ext cx="1910136" cy="276999"/>
          </a:xfrm>
          <a:prstGeom prst="rect">
            <a:avLst/>
          </a:prstGeom>
          <a:noFill/>
        </p:spPr>
        <p:txBody>
          <a:bodyPr wrap="square" rtlCol="0">
            <a:spAutoFit/>
          </a:bodyPr>
          <a:lstStyle/>
          <a:p>
            <a:r>
              <a:rPr lang="en-US" sz="1200">
                <a:solidFill>
                  <a:schemeClr val="bg1">
                    <a:lumMod val="85000"/>
                  </a:schemeClr>
                </a:solidFill>
              </a:rPr>
              <a:t>www.commerce.wa.gov</a:t>
            </a:r>
          </a:p>
        </p:txBody>
      </p:sp>
      <p:pic>
        <p:nvPicPr>
          <p:cNvPr id="52" name="Facebook Icon" descr="Click this logo to go to the Commerce Facebook page" title="Facebook logo">
            <a:hlinkClick r:id="rId4"/>
          </p:cNvPr>
          <p:cNvPicPr>
            <a:picLocks noChangeAspect="1"/>
          </p:cNvPicPr>
          <p:nvPr userDrawn="1"/>
        </p:nvPicPr>
        <p:blipFill>
          <a:blip r:embed="rId5">
            <a:duotone>
              <a:schemeClr val="bg2">
                <a:shade val="45000"/>
                <a:satMod val="135000"/>
              </a:schemeClr>
              <a:prstClr val="white"/>
            </a:duotone>
          </a:blip>
          <a:stretch>
            <a:fillRect/>
          </a:stretch>
        </p:blipFill>
        <p:spPr>
          <a:xfrm>
            <a:off x="9382782" y="2914791"/>
            <a:ext cx="250454" cy="253182"/>
          </a:xfrm>
          <a:prstGeom prst="rect">
            <a:avLst/>
          </a:prstGeom>
          <a:solidFill>
            <a:schemeClr val="tx2"/>
          </a:solidFill>
        </p:spPr>
      </p:pic>
      <p:pic>
        <p:nvPicPr>
          <p:cNvPr id="51" name="Twitter Icon" descr="Click this logo to go to the Commerce Twitter page" title="Twitter logo">
            <a:hlinkClick r:id="rId6"/>
          </p:cNvPr>
          <p:cNvPicPr>
            <a:picLocks noChangeAspect="1"/>
          </p:cNvPicPr>
          <p:nvPr userDrawn="1"/>
        </p:nvPicPr>
        <p:blipFill>
          <a:blip r:embed="rId7">
            <a:duotone>
              <a:schemeClr val="bg2">
                <a:shade val="45000"/>
                <a:satMod val="135000"/>
              </a:schemeClr>
              <a:prstClr val="white"/>
            </a:duotone>
          </a:blip>
          <a:stretch>
            <a:fillRect/>
          </a:stretch>
        </p:blipFill>
        <p:spPr>
          <a:xfrm>
            <a:off x="9823203" y="2914791"/>
            <a:ext cx="250454" cy="253182"/>
          </a:xfrm>
          <a:prstGeom prst="rect">
            <a:avLst/>
          </a:prstGeom>
        </p:spPr>
      </p:pic>
      <p:pic>
        <p:nvPicPr>
          <p:cNvPr id="53" name="LinkedIn Icon" descr="Click this logo to go to the Commerce Linkedin page" title="Linkedin logo">
            <a:hlinkClick r:id="rId8"/>
          </p:cNvPr>
          <p:cNvPicPr>
            <a:picLocks noChangeAspect="1"/>
          </p:cNvPicPr>
          <p:nvPr userDrawn="1"/>
        </p:nvPicPr>
        <p:blipFill>
          <a:blip r:embed="rId9">
            <a:duotone>
              <a:schemeClr val="bg2">
                <a:shade val="45000"/>
                <a:satMod val="135000"/>
              </a:schemeClr>
              <a:prstClr val="white"/>
            </a:duotone>
          </a:blip>
          <a:stretch>
            <a:fillRect/>
          </a:stretch>
        </p:blipFill>
        <p:spPr>
          <a:xfrm>
            <a:off x="10263625" y="2914791"/>
            <a:ext cx="242106" cy="253182"/>
          </a:xfrm>
          <a:prstGeom prst="rect">
            <a:avLst/>
          </a:prstGeom>
        </p:spPr>
      </p:pic>
      <p:pic>
        <p:nvPicPr>
          <p:cNvPr id="55" name="Instagram Icon" descr="Click this logo to go to the Commerce Instagram page" title="Intagram logo">
            <a:hlinkClick r:id="rId10"/>
          </p:cNvPr>
          <p:cNvPicPr>
            <a:picLocks noChangeAspect="1"/>
          </p:cNvPicPr>
          <p:nvPr userDrawn="1"/>
        </p:nvPicPr>
        <p:blipFill>
          <a:blip r:embed="rId11">
            <a:duotone>
              <a:schemeClr val="bg2">
                <a:shade val="45000"/>
                <a:satMod val="135000"/>
              </a:schemeClr>
              <a:prstClr val="white"/>
            </a:duotone>
          </a:blip>
          <a:stretch>
            <a:fillRect/>
          </a:stretch>
        </p:blipFill>
        <p:spPr>
          <a:xfrm>
            <a:off x="10695699" y="2914792"/>
            <a:ext cx="253182" cy="253182"/>
          </a:xfrm>
          <a:prstGeom prst="rect">
            <a:avLst/>
          </a:prstGeom>
        </p:spPr>
      </p:pic>
      <p:grpSp>
        <p:nvGrpSpPr>
          <p:cNvPr id="19" name="Brand Stripe"/>
          <p:cNvGrpSpPr/>
          <p:nvPr userDrawn="1"/>
        </p:nvGrpSpPr>
        <p:grpSpPr>
          <a:xfrm>
            <a:off x="0" y="6671896"/>
            <a:ext cx="12192000" cy="190430"/>
            <a:chOff x="0" y="6321028"/>
            <a:chExt cx="12192000" cy="541298"/>
          </a:xfrm>
        </p:grpSpPr>
        <p:sp>
          <p:nvSpPr>
            <p:cNvPr id="20" name="Rectangle 19"/>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Rectangle 22"/>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Rectangle 23"/>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ectangle 25"/>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Rectangle 26"/>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Rectangle 27"/>
            <p:cNvSpPr/>
            <p:nvPr/>
          </p:nvSpPr>
          <p:spPr>
            <a:xfrm>
              <a:off x="0" y="6321028"/>
              <a:ext cx="12192000" cy="797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72070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trengthening Communities">
    <p:spTree>
      <p:nvGrpSpPr>
        <p:cNvPr id="1" name=""/>
        <p:cNvGrpSpPr/>
        <p:nvPr/>
      </p:nvGrpSpPr>
      <p:grpSpPr>
        <a:xfrm>
          <a:off x="0" y="0"/>
          <a:ext cx="0" cy="0"/>
          <a:chOff x="0" y="0"/>
          <a:chExt cx="0" cy="0"/>
        </a:xfrm>
      </p:grpSpPr>
      <p:sp>
        <p:nvSpPr>
          <p:cNvPr id="23" name="Title"/>
          <p:cNvSpPr txBox="1"/>
          <p:nvPr userDrawn="1"/>
        </p:nvSpPr>
        <p:spPr>
          <a:xfrm>
            <a:off x="838200" y="750877"/>
            <a:ext cx="7156126" cy="769441"/>
          </a:xfrm>
          <a:prstGeom prst="rect">
            <a:avLst/>
          </a:prstGeom>
          <a:noFill/>
        </p:spPr>
        <p:txBody>
          <a:bodyPr wrap="none" rtlCol="0">
            <a:spAutoFit/>
          </a:bodyPr>
          <a:lstStyle/>
          <a:p>
            <a:r>
              <a:rPr lang="en-US" sz="4400">
                <a:solidFill>
                  <a:schemeClr val="accent5"/>
                </a:solidFill>
                <a:latin typeface="Roboto Light" panose="02000000000000000000" pitchFamily="2" charset="0"/>
                <a:ea typeface="Roboto Light" panose="02000000000000000000" pitchFamily="2" charset="0"/>
              </a:rPr>
              <a:t>We strengthen</a:t>
            </a:r>
            <a:r>
              <a:rPr lang="en-US" sz="4400" baseline="0">
                <a:solidFill>
                  <a:schemeClr val="accent5"/>
                </a:solidFill>
                <a:latin typeface="Roboto Light" panose="02000000000000000000" pitchFamily="2" charset="0"/>
                <a:ea typeface="Roboto Light" panose="02000000000000000000" pitchFamily="2" charset="0"/>
              </a:rPr>
              <a:t> communities</a:t>
            </a:r>
            <a:endParaRPr lang="en-US" sz="4400">
              <a:solidFill>
                <a:schemeClr val="accent5"/>
              </a:solidFill>
              <a:latin typeface="Roboto Light" panose="02000000000000000000" pitchFamily="2" charset="0"/>
              <a:ea typeface="Roboto Light" panose="02000000000000000000" pitchFamily="2" charset="0"/>
            </a:endParaRPr>
          </a:p>
        </p:txBody>
      </p:sp>
      <p:pic>
        <p:nvPicPr>
          <p:cNvPr id="3" name="Images" descr="Eight photos that represent each of Commerces' divisions. &#10;&#10;Housing and Homelessness: A picture of a couple in front of a house, &#10;&#10;Infrascructure and Broadband: A picture of a bridge.&#10;&#10;Small business assistance: A pcture of two people by a computer.&#10;&#10;Energy: A picture of a wind farm.&#10;&#10;Planning and tech assistance: A picture of city streets and a highway interchange.&#10;&#10;Community services and facilities: A picture of children in a daycare facility.&#10;&#10;Crime victims and public safety: A picture of two people hugging in a meeting.&#10;&#10;Economic development: A picture of a shipyard and the mountains." title="Photo collag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50798"/>
            <a:ext cx="12191675" cy="4819522"/>
          </a:xfrm>
          <a:prstGeom prst="rect">
            <a:avLst/>
          </a:prstGeom>
        </p:spPr>
      </p:pic>
      <p:sp>
        <p:nvSpPr>
          <p:cNvPr id="14" name="Housing and Homelessness"/>
          <p:cNvSpPr txBox="1"/>
          <p:nvPr userDrawn="1"/>
        </p:nvSpPr>
        <p:spPr>
          <a:xfrm>
            <a:off x="0" y="3210378"/>
            <a:ext cx="2049780"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Housing And</a:t>
            </a:r>
          </a:p>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homelessness</a:t>
            </a:r>
          </a:p>
        </p:txBody>
      </p:sp>
      <p:sp>
        <p:nvSpPr>
          <p:cNvPr id="12" name="Infrastructure and Broadband"/>
          <p:cNvSpPr txBox="1"/>
          <p:nvPr userDrawn="1"/>
        </p:nvSpPr>
        <p:spPr>
          <a:xfrm>
            <a:off x="3052563" y="3193959"/>
            <a:ext cx="2167137"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Infrastructure and broadband</a:t>
            </a:r>
          </a:p>
        </p:txBody>
      </p:sp>
      <p:sp>
        <p:nvSpPr>
          <p:cNvPr id="10" name="Small Business Assistance"/>
          <p:cNvSpPr txBox="1"/>
          <p:nvPr userDrawn="1"/>
        </p:nvSpPr>
        <p:spPr>
          <a:xfrm>
            <a:off x="6095839" y="3210378"/>
            <a:ext cx="2117453"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Small Business Assistance</a:t>
            </a:r>
          </a:p>
        </p:txBody>
      </p:sp>
      <p:sp>
        <p:nvSpPr>
          <p:cNvPr id="15" name="Energy"/>
          <p:cNvSpPr txBox="1"/>
          <p:nvPr userDrawn="1"/>
        </p:nvSpPr>
        <p:spPr>
          <a:xfrm>
            <a:off x="9144000" y="3214544"/>
            <a:ext cx="2171538" cy="523221"/>
          </a:xfrm>
          <a:prstGeom prst="rect">
            <a:avLst/>
          </a:prstGeom>
          <a:solidFill>
            <a:srgbClr val="000000">
              <a:alpha val="65098"/>
            </a:srgbClr>
          </a:solidFill>
        </p:spPr>
        <p:txBody>
          <a:bodyPr wrap="square" rtlCol="0">
            <a:spAutoFit/>
          </a:bodyPr>
          <a:lstStyle/>
          <a:p>
            <a:pPr algn="l"/>
            <a:endParaRPr lang="en-US" sz="1400" b="0" cap="all" baseline="0">
              <a:solidFill>
                <a:schemeClr val="bg1"/>
              </a:solidFill>
              <a:latin typeface="+mn-lt"/>
              <a:ea typeface="Roboto Light" panose="02000000000000000000" pitchFamily="2" charset="0"/>
            </a:endParaRPr>
          </a:p>
          <a:p>
            <a:pPr algn="l"/>
            <a:r>
              <a:rPr lang="en-US" sz="1400" b="0" cap="all" baseline="0">
                <a:solidFill>
                  <a:schemeClr val="bg1"/>
                </a:solidFill>
                <a:latin typeface="+mn-lt"/>
                <a:ea typeface="Roboto Light" panose="02000000000000000000" pitchFamily="2" charset="0"/>
              </a:rPr>
              <a:t>ENERGY</a:t>
            </a:r>
          </a:p>
        </p:txBody>
      </p:sp>
      <p:sp>
        <p:nvSpPr>
          <p:cNvPr id="11" name="Planning and Tech Assistance"/>
          <p:cNvSpPr txBox="1"/>
          <p:nvPr userDrawn="1"/>
        </p:nvSpPr>
        <p:spPr>
          <a:xfrm>
            <a:off x="0" y="5611634"/>
            <a:ext cx="2049780"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Planning and Tech assistance</a:t>
            </a:r>
          </a:p>
        </p:txBody>
      </p:sp>
      <p:sp>
        <p:nvSpPr>
          <p:cNvPr id="13" name="Community Services and Facilities"/>
          <p:cNvSpPr txBox="1"/>
          <p:nvPr userDrawn="1"/>
        </p:nvSpPr>
        <p:spPr>
          <a:xfrm>
            <a:off x="3046362" y="5611634"/>
            <a:ext cx="2378082"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Community</a:t>
            </a:r>
          </a:p>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Services and facilities</a:t>
            </a:r>
          </a:p>
        </p:txBody>
      </p:sp>
      <p:sp>
        <p:nvSpPr>
          <p:cNvPr id="8" name="Crime Victims and Public Safety"/>
          <p:cNvSpPr txBox="1"/>
          <p:nvPr userDrawn="1"/>
        </p:nvSpPr>
        <p:spPr>
          <a:xfrm>
            <a:off x="6095839" y="5611633"/>
            <a:ext cx="2095661"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Crime Victims and Public Safety </a:t>
            </a:r>
          </a:p>
        </p:txBody>
      </p:sp>
      <p:sp>
        <p:nvSpPr>
          <p:cNvPr id="16" name="Economic Development"/>
          <p:cNvSpPr txBox="1"/>
          <p:nvPr userDrawn="1"/>
        </p:nvSpPr>
        <p:spPr>
          <a:xfrm>
            <a:off x="9144000" y="5611632"/>
            <a:ext cx="2171538"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a:solidFill>
                  <a:schemeClr val="bg1"/>
                </a:solidFill>
                <a:latin typeface="+mn-lt"/>
                <a:ea typeface="Roboto Light" panose="02000000000000000000" pitchFamily="2" charset="0"/>
                <a:cs typeface="+mn-cs"/>
              </a:rPr>
              <a:t>Economic development</a:t>
            </a:r>
          </a:p>
        </p:txBody>
      </p:sp>
      <p:sp>
        <p:nvSpPr>
          <p:cNvPr id="2" name="Rectangle 1">
            <a:extLst>
              <a:ext uri="{FF2B5EF4-FFF2-40B4-BE49-F238E27FC236}">
                <a16:creationId xmlns:a16="http://schemas.microsoft.com/office/drawing/2014/main" id="{0A411F55-68CA-6BFB-4E1A-CC247D7763F6}"/>
              </a:ext>
            </a:extLst>
          </p:cNvPr>
          <p:cNvSpPr/>
          <p:nvPr userDrawn="1"/>
        </p:nvSpPr>
        <p:spPr>
          <a:xfrm>
            <a:off x="9144000" y="0"/>
            <a:ext cx="3048000" cy="36563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4615237-B460-C466-9092-04915B4C22EA}"/>
              </a:ext>
            </a:extLst>
          </p:cNvPr>
          <p:cNvSpPr/>
          <p:nvPr userDrawn="1"/>
        </p:nvSpPr>
        <p:spPr>
          <a:xfrm>
            <a:off x="0" y="0"/>
            <a:ext cx="9148996" cy="36563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6051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2247899"/>
            <a:ext cx="10515600" cy="2314576"/>
          </a:xfrm>
        </p:spPr>
        <p:txBody>
          <a:bodyPr anchor="b"/>
          <a:lstStyle>
            <a:lvl1pPr>
              <a:defRPr sz="6000">
                <a:solidFill>
                  <a:schemeClr val="bg1"/>
                </a:solidFill>
                <a:latin typeface="Abril Fatface" panose="02000503000000020003" pitchFamily="2" charset="0"/>
              </a:defRPr>
            </a:lvl1pPr>
          </a:lstStyle>
          <a:p>
            <a:r>
              <a:rPr lang="en-US"/>
              <a:t>Section title goes here</a:t>
            </a:r>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subheading goes here</a:t>
            </a:r>
          </a:p>
        </p:txBody>
      </p:sp>
      <p:grpSp>
        <p:nvGrpSpPr>
          <p:cNvPr id="17" name="Brand Stripe"/>
          <p:cNvGrpSpPr/>
          <p:nvPr userDrawn="1"/>
        </p:nvGrpSpPr>
        <p:grpSpPr>
          <a:xfrm>
            <a:off x="0" y="6316702"/>
            <a:ext cx="12192000" cy="541298"/>
            <a:chOff x="0" y="6321028"/>
            <a:chExt cx="12192000" cy="541298"/>
          </a:xfrm>
        </p:grpSpPr>
        <p:sp>
          <p:nvSpPr>
            <p:cNvPr id="18" name="Rectangle 17"/>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Rectangle 19"/>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Rectangle 22"/>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Rectangle 23"/>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25"/>
            <p:cNvSpPr/>
            <p:nvPr/>
          </p:nvSpPr>
          <p:spPr>
            <a:xfrm>
              <a:off x="0" y="6321028"/>
              <a:ext cx="12192000" cy="797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02574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Content">
    <p:spTree>
      <p:nvGrpSpPr>
        <p:cNvPr id="1" name=""/>
        <p:cNvGrpSpPr/>
        <p:nvPr/>
      </p:nvGrpSpPr>
      <p:grpSpPr>
        <a:xfrm>
          <a:off x="0" y="0"/>
          <a:ext cx="0" cy="0"/>
          <a:chOff x="0" y="0"/>
          <a:chExt cx="0" cy="0"/>
        </a:xfrm>
      </p:grpSpPr>
      <p:sp>
        <p:nvSpPr>
          <p:cNvPr id="8" name="Title 1"/>
          <p:cNvSpPr>
            <a:spLocks noGrp="1"/>
          </p:cNvSpPr>
          <p:nvPr>
            <p:ph type="title"/>
          </p:nvPr>
        </p:nvSpPr>
        <p:spPr>
          <a:xfrm>
            <a:off x="838200" y="281940"/>
            <a:ext cx="10515600" cy="1218948"/>
          </a:xfrm>
        </p:spPr>
        <p:txBody>
          <a:bodyPr/>
          <a:lstStyle/>
          <a:p>
            <a:r>
              <a:rPr lang="en-US"/>
              <a:t>Click to edit Master title style</a:t>
            </a:r>
          </a:p>
        </p:txBody>
      </p:sp>
      <p:sp>
        <p:nvSpPr>
          <p:cNvPr id="9" name="Content Placeholder 2"/>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F65EC2F7-449F-1703-ED63-0C5072A81747}"/>
              </a:ext>
            </a:extLst>
          </p:cNvPr>
          <p:cNvSpPr/>
          <p:nvPr userDrawn="1"/>
        </p:nvSpPr>
        <p:spPr>
          <a:xfrm>
            <a:off x="9144000" y="0"/>
            <a:ext cx="3048000" cy="36563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D8B2D08-9146-22ED-4A4B-5C6BF1C935CB}"/>
              </a:ext>
            </a:extLst>
          </p:cNvPr>
          <p:cNvSpPr/>
          <p:nvPr userDrawn="1"/>
        </p:nvSpPr>
        <p:spPr>
          <a:xfrm>
            <a:off x="0" y="0"/>
            <a:ext cx="9148996" cy="36563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5519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10" name="Title 1"/>
          <p:cNvSpPr>
            <a:spLocks noGrp="1"/>
          </p:cNvSpPr>
          <p:nvPr>
            <p:ph type="title"/>
          </p:nvPr>
        </p:nvSpPr>
        <p:spPr>
          <a:xfrm>
            <a:off x="838200" y="281940"/>
            <a:ext cx="10515600" cy="1218948"/>
          </a:xfrm>
        </p:spPr>
        <p:txBody>
          <a:bodyPr/>
          <a:lstStyle/>
          <a:p>
            <a:r>
              <a:rPr lang="en-US"/>
              <a:t>Click to edit Master title style</a:t>
            </a:r>
          </a:p>
        </p:txBody>
      </p:sp>
      <p:sp>
        <p:nvSpPr>
          <p:cNvPr id="11"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C713C6FB-8FD2-DA26-E965-73804FA11201}"/>
              </a:ext>
            </a:extLst>
          </p:cNvPr>
          <p:cNvSpPr/>
          <p:nvPr userDrawn="1"/>
        </p:nvSpPr>
        <p:spPr>
          <a:xfrm>
            <a:off x="9144000" y="0"/>
            <a:ext cx="3048000" cy="36563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E93CF50-F092-026B-9BB7-1ED46BAC72A5}"/>
              </a:ext>
            </a:extLst>
          </p:cNvPr>
          <p:cNvSpPr/>
          <p:nvPr userDrawn="1"/>
        </p:nvSpPr>
        <p:spPr>
          <a:xfrm>
            <a:off x="0" y="0"/>
            <a:ext cx="9148996" cy="36563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7539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1" name="Title 1"/>
          <p:cNvSpPr>
            <a:spLocks noGrp="1"/>
          </p:cNvSpPr>
          <p:nvPr>
            <p:ph type="title"/>
          </p:nvPr>
        </p:nvSpPr>
        <p:spPr>
          <a:xfrm>
            <a:off x="838200" y="281940"/>
            <a:ext cx="10515600" cy="1218948"/>
          </a:xfrm>
        </p:spPr>
        <p:txBody>
          <a:bodyPr/>
          <a:lstStyle/>
          <a:p>
            <a:r>
              <a:rPr lang="en-US"/>
              <a:t>Click to edit Master title style</a:t>
            </a:r>
          </a:p>
        </p:txBody>
      </p:sp>
      <p:sp>
        <p:nvSpPr>
          <p:cNvPr id="12" name="Content Placeholder 2"/>
          <p:cNvSpPr>
            <a:spLocks noGrp="1"/>
          </p:cNvSpPr>
          <p:nvPr>
            <p:ph sz="half" idx="1"/>
          </p:nvPr>
        </p:nvSpPr>
        <p:spPr>
          <a:xfrm>
            <a:off x="838200" y="1825625"/>
            <a:ext cx="32461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p:cNvSpPr>
            <a:spLocks noGrp="1"/>
          </p:cNvSpPr>
          <p:nvPr>
            <p:ph sz="half" idx="10"/>
          </p:nvPr>
        </p:nvSpPr>
        <p:spPr>
          <a:xfrm>
            <a:off x="4472940" y="1825625"/>
            <a:ext cx="32461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half" idx="11"/>
          </p:nvPr>
        </p:nvSpPr>
        <p:spPr>
          <a:xfrm>
            <a:off x="8107680" y="1825625"/>
            <a:ext cx="32461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92B789BE-1E57-03CC-4257-46F5D3C7586F}"/>
              </a:ext>
            </a:extLst>
          </p:cNvPr>
          <p:cNvSpPr/>
          <p:nvPr userDrawn="1"/>
        </p:nvSpPr>
        <p:spPr>
          <a:xfrm>
            <a:off x="9144000" y="0"/>
            <a:ext cx="3048000" cy="36563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27F57CB-294C-1888-CED1-CDDCC3D29D5D}"/>
              </a:ext>
            </a:extLst>
          </p:cNvPr>
          <p:cNvSpPr/>
          <p:nvPr userDrawn="1"/>
        </p:nvSpPr>
        <p:spPr>
          <a:xfrm>
            <a:off x="0" y="0"/>
            <a:ext cx="9148996" cy="36563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9476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96EC2474-AC2F-EBA0-35A0-A432232673AE}"/>
              </a:ext>
            </a:extLst>
          </p:cNvPr>
          <p:cNvSpPr/>
          <p:nvPr userDrawn="1"/>
        </p:nvSpPr>
        <p:spPr>
          <a:xfrm>
            <a:off x="9144000" y="0"/>
            <a:ext cx="3048000" cy="36563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79280A6-07DB-4909-C675-10593672915F}"/>
              </a:ext>
            </a:extLst>
          </p:cNvPr>
          <p:cNvSpPr/>
          <p:nvPr userDrawn="1"/>
        </p:nvSpPr>
        <p:spPr>
          <a:xfrm>
            <a:off x="0" y="0"/>
            <a:ext cx="9148996" cy="36563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7396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Only NO TEX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370638"/>
          </a:xfrm>
        </p:spPr>
        <p:txBody>
          <a:bodyPr/>
          <a:lstStyle/>
          <a:p>
            <a:r>
              <a:rPr lang="en-US"/>
              <a:t>Click icon to add picture</a:t>
            </a:r>
          </a:p>
        </p:txBody>
      </p:sp>
      <p:sp>
        <p:nvSpPr>
          <p:cNvPr id="2" name="Rectangle 1">
            <a:extLst>
              <a:ext uri="{FF2B5EF4-FFF2-40B4-BE49-F238E27FC236}">
                <a16:creationId xmlns:a16="http://schemas.microsoft.com/office/drawing/2014/main" id="{99411A25-4CFD-9710-38EF-4F78819734AF}"/>
              </a:ext>
            </a:extLst>
          </p:cNvPr>
          <p:cNvSpPr/>
          <p:nvPr userDrawn="1"/>
        </p:nvSpPr>
        <p:spPr>
          <a:xfrm>
            <a:off x="9144000" y="0"/>
            <a:ext cx="3048000" cy="36563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083E69A-C753-FA4B-5D12-53487FC9CCFA}"/>
              </a:ext>
            </a:extLst>
          </p:cNvPr>
          <p:cNvSpPr/>
          <p:nvPr userDrawn="1"/>
        </p:nvSpPr>
        <p:spPr>
          <a:xfrm>
            <a:off x="0" y="0"/>
            <a:ext cx="9148996" cy="36563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5310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838200" y="281940"/>
            <a:ext cx="10515600" cy="1218948"/>
          </a:xfrm>
        </p:spPr>
        <p:txBody>
          <a:bodyPr/>
          <a:lstStyle/>
          <a:p>
            <a:r>
              <a:rPr lang="en-US"/>
              <a:t>Click to edit Master title style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p:cNvSpPr>
          <p:nvPr>
            <p:ph type="pic" idx="1"/>
          </p:nvPr>
        </p:nvSpPr>
        <p:spPr>
          <a:xfrm>
            <a:off x="5183188" y="2057400"/>
            <a:ext cx="6172200" cy="3803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Rectangle 1">
            <a:extLst>
              <a:ext uri="{FF2B5EF4-FFF2-40B4-BE49-F238E27FC236}">
                <a16:creationId xmlns:a16="http://schemas.microsoft.com/office/drawing/2014/main" id="{F6462AB6-17BD-3729-3F11-A93499F4605E}"/>
              </a:ext>
            </a:extLst>
          </p:cNvPr>
          <p:cNvSpPr/>
          <p:nvPr userDrawn="1"/>
        </p:nvSpPr>
        <p:spPr>
          <a:xfrm>
            <a:off x="9144000" y="0"/>
            <a:ext cx="3048000" cy="36563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8B746CF-7A97-740B-3138-A4F0156C6E4E}"/>
              </a:ext>
            </a:extLst>
          </p:cNvPr>
          <p:cNvSpPr/>
          <p:nvPr userDrawn="1"/>
        </p:nvSpPr>
        <p:spPr>
          <a:xfrm>
            <a:off x="0" y="0"/>
            <a:ext cx="9148996" cy="36563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7190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81940"/>
            <a:ext cx="10515600" cy="1218948"/>
          </a:xfrm>
          <a:prstGeom prst="rect">
            <a:avLst/>
          </a:prstGeom>
        </p:spPr>
        <p:txBody>
          <a:bodyPr vert="horz" lIns="91440" tIns="45720" rIns="91440" bIns="45720" rtlCol="0" anchor="b">
            <a:normAutofit/>
          </a:bodyPr>
          <a:lstStyle/>
          <a:p>
            <a:r>
              <a:rPr lang="en-US"/>
              <a:t>Click to edit Master title style</a:t>
            </a:r>
          </a:p>
        </p:txBody>
      </p:sp>
      <p:cxnSp>
        <p:nvCxnSpPr>
          <p:cNvPr id="19" name="Divider line"/>
          <p:cNvCxnSpPr/>
          <p:nvPr userDrawn="1"/>
        </p:nvCxnSpPr>
        <p:spPr>
          <a:xfrm>
            <a:off x="838200" y="1566038"/>
            <a:ext cx="10515600"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 (28)</a:t>
            </a:r>
          </a:p>
          <a:p>
            <a:pPr lvl="1"/>
            <a:r>
              <a:rPr lang="en-US"/>
              <a:t>Second level (24)</a:t>
            </a:r>
          </a:p>
          <a:p>
            <a:pPr lvl="2"/>
            <a:r>
              <a:rPr lang="en-US"/>
              <a:t>Third level (20)</a:t>
            </a:r>
          </a:p>
          <a:p>
            <a:pPr lvl="3"/>
            <a:r>
              <a:rPr lang="en-US"/>
              <a:t>Fourth level (18)</a:t>
            </a:r>
          </a:p>
          <a:p>
            <a:pPr lvl="4"/>
            <a:r>
              <a:rPr lang="en-US"/>
              <a:t>Fifth level (18)</a:t>
            </a:r>
          </a:p>
        </p:txBody>
      </p:sp>
      <p:grpSp>
        <p:nvGrpSpPr>
          <p:cNvPr id="7" name="Brand Stripe"/>
          <p:cNvGrpSpPr/>
          <p:nvPr userDrawn="1"/>
        </p:nvGrpSpPr>
        <p:grpSpPr>
          <a:xfrm>
            <a:off x="0" y="6316702"/>
            <a:ext cx="12192000" cy="541298"/>
            <a:chOff x="0" y="6321028"/>
            <a:chExt cx="12192000" cy="541298"/>
          </a:xfrm>
        </p:grpSpPr>
        <p:sp>
          <p:nvSpPr>
            <p:cNvPr id="8" name="Rectangle 7"/>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p:cNvSpPr/>
            <p:nvPr/>
          </p:nvSpPr>
          <p:spPr>
            <a:xfrm>
              <a:off x="0" y="6321028"/>
              <a:ext cx="12192000" cy="79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Commerce name"/>
          <p:cNvSpPr txBox="1"/>
          <p:nvPr userDrawn="1"/>
        </p:nvSpPr>
        <p:spPr>
          <a:xfrm>
            <a:off x="752475" y="6493524"/>
            <a:ext cx="3868367" cy="276999"/>
          </a:xfrm>
          <a:prstGeom prst="rect">
            <a:avLst/>
          </a:prstGeom>
          <a:noFill/>
        </p:spPr>
        <p:txBody>
          <a:bodyPr wrap="none" rtlCol="0">
            <a:spAutoFit/>
          </a:bodyPr>
          <a:lstStyle/>
          <a:p>
            <a:r>
              <a:rPr lang="en-US" sz="1200" b="1" cap="all">
                <a:solidFill>
                  <a:schemeClr val="bg1"/>
                </a:solidFill>
                <a:latin typeface="+mn-lt"/>
                <a:ea typeface="Roboto Condensed" panose="02000000000000000000" pitchFamily="2" charset="0"/>
              </a:rPr>
              <a:t>Washington</a:t>
            </a:r>
            <a:r>
              <a:rPr lang="en-US" sz="1200" b="1" cap="all" baseline="0">
                <a:solidFill>
                  <a:schemeClr val="bg1"/>
                </a:solidFill>
                <a:latin typeface="+mn-lt"/>
                <a:ea typeface="Roboto Condensed" panose="02000000000000000000" pitchFamily="2" charset="0"/>
              </a:rPr>
              <a:t> state department of commerce</a:t>
            </a:r>
            <a:endParaRPr lang="en-US" sz="1200" b="1" cap="all">
              <a:solidFill>
                <a:schemeClr val="bg1"/>
              </a:solidFill>
              <a:latin typeface="+mn-lt"/>
              <a:ea typeface="Roboto Condensed" panose="02000000000000000000" pitchFamily="2" charset="0"/>
            </a:endParaRPr>
          </a:p>
        </p:txBody>
      </p:sp>
      <p:sp>
        <p:nvSpPr>
          <p:cNvPr id="18" name="Page number"/>
          <p:cNvSpPr txBox="1"/>
          <p:nvPr userDrawn="1"/>
        </p:nvSpPr>
        <p:spPr>
          <a:xfrm>
            <a:off x="11440264" y="6461625"/>
            <a:ext cx="4010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latin typeface="+mn-lt"/>
                <a:ea typeface="Roboto Black" panose="020000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a:solidFill>
                <a:schemeClr val="bg1"/>
              </a:solidFill>
              <a:latin typeface="+mn-lt"/>
              <a:ea typeface="Roboto Black" panose="02000000000000000000" pitchFamily="2" charset="0"/>
            </a:endParaRPr>
          </a:p>
        </p:txBody>
      </p:sp>
    </p:spTree>
    <p:extLst>
      <p:ext uri="{BB962C8B-B14F-4D97-AF65-F5344CB8AC3E}">
        <p14:creationId xmlns:p14="http://schemas.microsoft.com/office/powerpoint/2010/main" val="4089319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hyperlink" Target="https://endhomelessness.org/wp-content/uploads/2017/06/Cost-Savings-from-PSH.pdf"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EF4CF6-94C0-2C6C-21CF-473C6D64C379}"/>
              </a:ext>
            </a:extLst>
          </p:cNvPr>
          <p:cNvSpPr>
            <a:spLocks noGrp="1"/>
          </p:cNvSpPr>
          <p:nvPr>
            <p:ph type="title"/>
          </p:nvPr>
        </p:nvSpPr>
        <p:spPr>
          <a:xfrm>
            <a:off x="4611370" y="1179060"/>
            <a:ext cx="6971030" cy="3470210"/>
          </a:xfrm>
        </p:spPr>
        <p:txBody>
          <a:bodyPr>
            <a:normAutofit/>
          </a:bodyPr>
          <a:lstStyle/>
          <a:p>
            <a:pPr algn="l" rtl="0"/>
            <a:r>
              <a:rPr lang="zh-CN" b="1" i="0" u="none" baseline="0" dirty="0">
                <a:latin typeface="SimSun" panose="02010600030101010101" pitchFamily="2" charset="-122"/>
                <a:ea typeface="SimSun" panose="02010600030101010101" pitchFamily="2" charset="-122"/>
              </a:rPr>
              <a:t>为华盛顿州的无家可归者和最低收入家庭进行规划 </a:t>
            </a:r>
          </a:p>
        </p:txBody>
      </p:sp>
      <p:sp>
        <p:nvSpPr>
          <p:cNvPr id="5" name="Text Placeholder 4">
            <a:extLst>
              <a:ext uri="{FF2B5EF4-FFF2-40B4-BE49-F238E27FC236}">
                <a16:creationId xmlns:a16="http://schemas.microsoft.com/office/drawing/2014/main" id="{5AB2A368-CBC3-9022-2F72-98540A00525A}"/>
              </a:ext>
            </a:extLst>
          </p:cNvPr>
          <p:cNvSpPr>
            <a:spLocks noGrp="1"/>
          </p:cNvSpPr>
          <p:nvPr>
            <p:ph type="body" sz="quarter" idx="10"/>
          </p:nvPr>
        </p:nvSpPr>
        <p:spPr/>
        <p:txBody>
          <a:bodyPr/>
          <a:lstStyle/>
          <a:p>
            <a:endParaRPr lang="zh-CN"/>
          </a:p>
        </p:txBody>
      </p:sp>
      <p:sp>
        <p:nvSpPr>
          <p:cNvPr id="6" name="Text Placeholder 5">
            <a:extLst>
              <a:ext uri="{FF2B5EF4-FFF2-40B4-BE49-F238E27FC236}">
                <a16:creationId xmlns:a16="http://schemas.microsoft.com/office/drawing/2014/main" id="{87CEDDE6-F8F8-A30B-EF62-03384A925F68}"/>
              </a:ext>
            </a:extLst>
          </p:cNvPr>
          <p:cNvSpPr>
            <a:spLocks noGrp="1"/>
          </p:cNvSpPr>
          <p:nvPr>
            <p:ph type="body" sz="quarter" idx="11"/>
          </p:nvPr>
        </p:nvSpPr>
        <p:spPr/>
        <p:txBody>
          <a:bodyPr/>
          <a:lstStyle/>
          <a:p>
            <a:endParaRPr lang="zh-CN"/>
          </a:p>
        </p:txBody>
      </p:sp>
      <p:sp>
        <p:nvSpPr>
          <p:cNvPr id="7" name="Text Placeholder 6">
            <a:extLst>
              <a:ext uri="{FF2B5EF4-FFF2-40B4-BE49-F238E27FC236}">
                <a16:creationId xmlns:a16="http://schemas.microsoft.com/office/drawing/2014/main" id="{B41363E2-E780-5CA2-C597-5F05BBDDD035}"/>
              </a:ext>
            </a:extLst>
          </p:cNvPr>
          <p:cNvSpPr>
            <a:spLocks noGrp="1"/>
          </p:cNvSpPr>
          <p:nvPr>
            <p:ph type="body" sz="quarter" idx="12"/>
          </p:nvPr>
        </p:nvSpPr>
        <p:spPr/>
        <p:txBody>
          <a:bodyPr/>
          <a:lstStyle/>
          <a:p>
            <a:endParaRPr lang="zh-CN"/>
          </a:p>
        </p:txBody>
      </p:sp>
      <p:pic>
        <p:nvPicPr>
          <p:cNvPr id="3" name="Graphic 2">
            <a:extLst>
              <a:ext uri="{FF2B5EF4-FFF2-40B4-BE49-F238E27FC236}">
                <a16:creationId xmlns:a16="http://schemas.microsoft.com/office/drawing/2014/main" id="{882D90D4-E377-69A5-B8C8-B81E46050A91}"/>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4691369" y="800068"/>
            <a:ext cx="1230176" cy="958814"/>
          </a:xfrm>
          <a:prstGeom prst="rect">
            <a:avLst/>
          </a:prstGeom>
        </p:spPr>
      </p:pic>
    </p:spTree>
    <p:extLst>
      <p:ext uri="{BB962C8B-B14F-4D97-AF65-F5344CB8AC3E}">
        <p14:creationId xmlns:p14="http://schemas.microsoft.com/office/powerpoint/2010/main" val="3219953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zh-CN"/>
          </a:p>
        </p:txBody>
      </p:sp>
      <p:sp>
        <p:nvSpPr>
          <p:cNvPr id="4" name="Text Placeholder 3"/>
          <p:cNvSpPr>
            <a:spLocks noGrp="1"/>
          </p:cNvSpPr>
          <p:nvPr>
            <p:ph type="body" sz="quarter" idx="11"/>
          </p:nvPr>
        </p:nvSpPr>
        <p:spPr/>
        <p:txBody>
          <a:bodyPr/>
          <a:lstStyle/>
          <a:p>
            <a:endParaRPr lang="zh-CN"/>
          </a:p>
        </p:txBody>
      </p:sp>
      <p:sp>
        <p:nvSpPr>
          <p:cNvPr id="5" name="Text Placeholder 4"/>
          <p:cNvSpPr>
            <a:spLocks noGrp="1"/>
          </p:cNvSpPr>
          <p:nvPr>
            <p:ph type="body" sz="quarter" idx="12"/>
          </p:nvPr>
        </p:nvSpPr>
        <p:spPr/>
        <p:txBody>
          <a:bodyPr/>
          <a:lstStyle/>
          <a:p>
            <a:endParaRPr lang="zh-CN"/>
          </a:p>
        </p:txBody>
      </p:sp>
      <p:sp>
        <p:nvSpPr>
          <p:cNvPr id="6" name="Text Placeholder 5"/>
          <p:cNvSpPr>
            <a:spLocks noGrp="1"/>
          </p:cNvSpPr>
          <p:nvPr>
            <p:ph type="body" sz="quarter" idx="13"/>
          </p:nvPr>
        </p:nvSpPr>
        <p:spPr/>
        <p:txBody>
          <a:bodyPr/>
          <a:lstStyle/>
          <a:p>
            <a:endParaRPr lang="zh-CN"/>
          </a:p>
        </p:txBody>
      </p:sp>
      <p:sp>
        <p:nvSpPr>
          <p:cNvPr id="7" name="Title 1">
            <a:extLst>
              <a:ext uri="{FF2B5EF4-FFF2-40B4-BE49-F238E27FC236}">
                <a16:creationId xmlns:a16="http://schemas.microsoft.com/office/drawing/2014/main" id="{9F9D1A41-DD8B-5774-BE6F-F61149C41295}"/>
              </a:ext>
            </a:extLst>
          </p:cNvPr>
          <p:cNvSpPr txBox="1">
            <a:spLocks/>
          </p:cNvSpPr>
          <p:nvPr/>
        </p:nvSpPr>
        <p:spPr>
          <a:xfrm>
            <a:off x="724209" y="1174868"/>
            <a:ext cx="10743582" cy="19732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baseline="0">
                <a:solidFill>
                  <a:schemeClr val="bg1"/>
                </a:solidFill>
                <a:latin typeface="Abril Fatface" panose="02000503000000020003" pitchFamily="2" charset="0"/>
                <a:ea typeface="+mj-ea"/>
                <a:cs typeface="+mj-cs"/>
              </a:defRPr>
            </a:lvl1pPr>
          </a:lstStyle>
          <a:p>
            <a:pPr algn="l" rtl="0">
              <a:spcBef>
                <a:spcPts val="0"/>
              </a:spcBef>
              <a:spcAft>
                <a:spcPts val="600"/>
              </a:spcAft>
            </a:pPr>
            <a:r>
              <a:rPr lang="zh-CN" sz="2000" b="0" i="0" u="none" baseline="0" dirty="0">
                <a:latin typeface="Calibri" panose="020F0502020204030204" pitchFamily="34" charset="0"/>
                <a:ea typeface="SimHei" panose="02010609060101010101" pitchFamily="49" charset="-122"/>
                <a:cs typeface="Calibri" panose="020F0502020204030204" pitchFamily="34" charset="0"/>
              </a:rPr>
              <a:t>全华盛顿州各市县正致力于更新其计划和法规以满足我们的住房需求。</a:t>
            </a:r>
            <a:r>
              <a:rPr lang="zh-CN" sz="2000" dirty="0">
                <a:latin typeface="Calibri" panose="020F0502020204030204" pitchFamily="34" charset="0"/>
                <a:ea typeface="SimHei" panose="02010609060101010101" pitchFamily="49" charset="-122"/>
                <a:cs typeface="Calibri" panose="020F0502020204030204" pitchFamily="34" charset="0"/>
              </a:rPr>
              <a:t/>
            </a:r>
            <a:br>
              <a:rPr lang="zh-CN" sz="2000" dirty="0">
                <a:latin typeface="Calibri" panose="020F0502020204030204" pitchFamily="34" charset="0"/>
                <a:ea typeface="SimHei" panose="02010609060101010101" pitchFamily="49" charset="-122"/>
                <a:cs typeface="Calibri" panose="020F0502020204030204" pitchFamily="34" charset="0"/>
              </a:rPr>
            </a:br>
            <a:r>
              <a:rPr lang="zh-CN" sz="2000" dirty="0">
                <a:latin typeface="Calibri" panose="020F0502020204030204" pitchFamily="34" charset="0"/>
                <a:ea typeface="SimHei" panose="02010609060101010101" pitchFamily="49" charset="-122"/>
                <a:cs typeface="Calibri" panose="020F0502020204030204" pitchFamily="34" charset="0"/>
              </a:rPr>
              <a:t/>
            </a:r>
            <a:br>
              <a:rPr lang="zh-CN" sz="2000" dirty="0">
                <a:latin typeface="Calibri" panose="020F0502020204030204" pitchFamily="34" charset="0"/>
                <a:ea typeface="SimHei" panose="02010609060101010101" pitchFamily="49" charset="-122"/>
                <a:cs typeface="Calibri" panose="020F0502020204030204" pitchFamily="34" charset="0"/>
              </a:rPr>
            </a:br>
            <a:r>
              <a:rPr lang="zh-CN" sz="2000" b="1" i="0" u="none" baseline="0" dirty="0">
                <a:solidFill>
                  <a:schemeClr val="accent1"/>
                </a:solidFill>
                <a:latin typeface="Calibri" panose="020F0502020204030204" pitchFamily="34" charset="0"/>
                <a:ea typeface="SimHei" panose="02010609060101010101" pitchFamily="49" charset="-122"/>
                <a:cs typeface="Calibri" panose="020F0502020204030204" pitchFamily="34" charset="0"/>
              </a:rPr>
              <a:t>如需了解更多关于您社区的住房情况，以及您可以如何提供帮助，请访问华盛顿州商务部网站：</a:t>
            </a:r>
            <a:r>
              <a:rPr lang="zh-CN" sz="2000" b="1" i="0" u="sng" baseline="0" dirty="0">
                <a:solidFill>
                  <a:schemeClr val="accent1"/>
                </a:solidFill>
                <a:latin typeface="Calibri" panose="020F0502020204030204" pitchFamily="34" charset="0"/>
                <a:ea typeface="SimHei" panose="02010609060101010101" pitchFamily="49" charset="-122"/>
                <a:cs typeface="Calibri" panose="020F0502020204030204" pitchFamily="34" charset="0"/>
              </a:rPr>
              <a:t>www.commerce.wa.gov/planning-for-housing</a:t>
            </a:r>
            <a:endParaRPr lang="zh-CN" sz="2000" dirty="0">
              <a:solidFill>
                <a:schemeClr val="accent1"/>
              </a:solidFill>
              <a:latin typeface="Calibri" panose="020F0502020204030204" pitchFamily="34" charset="0"/>
              <a:ea typeface="SimHei" panose="02010609060101010101" pitchFamily="49" charset="-122"/>
              <a:cs typeface="Calibri" panose="020F0502020204030204" pitchFamily="34" charset="0"/>
            </a:endParaRPr>
          </a:p>
        </p:txBody>
      </p:sp>
    </p:spTree>
    <p:extLst>
      <p:ext uri="{BB962C8B-B14F-4D97-AF65-F5344CB8AC3E}">
        <p14:creationId xmlns:p14="http://schemas.microsoft.com/office/powerpoint/2010/main" val="3282452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E5F41-71AB-0C63-5800-21550BA6237E}"/>
              </a:ext>
            </a:extLst>
          </p:cNvPr>
          <p:cNvSpPr>
            <a:spLocks noGrp="1"/>
          </p:cNvSpPr>
          <p:nvPr>
            <p:ph type="title"/>
          </p:nvPr>
        </p:nvSpPr>
        <p:spPr/>
        <p:txBody>
          <a:bodyPr>
            <a:normAutofit/>
          </a:bodyPr>
          <a:lstStyle/>
          <a:p>
            <a:pPr algn="l" rtl="0"/>
            <a:r>
              <a:rPr lang="zh-CN" sz="2800" b="0" i="0" u="none" baseline="0">
                <a:effectLst/>
                <a:latin typeface="Calibri" panose="020F0502020204030204" pitchFamily="34" charset="0"/>
                <a:ea typeface="SimHei" panose="02010609060101010101" pitchFamily="49" charset="-122"/>
                <a:cs typeface="Calibri" panose="020F0502020204030204" pitchFamily="34" charset="0"/>
              </a:rPr>
              <a:t>资料来源</a:t>
            </a:r>
            <a:endParaRPr lang="zh-CN" sz="2800">
              <a:latin typeface="Calibri" panose="020F0502020204030204" pitchFamily="34" charset="0"/>
              <a:ea typeface="SimHei" panose="02010609060101010101" pitchFamily="49" charset="-122"/>
              <a:cs typeface="Calibri" panose="020F0502020204030204" pitchFamily="34" charset="0"/>
            </a:endParaRPr>
          </a:p>
        </p:txBody>
      </p:sp>
      <p:sp>
        <p:nvSpPr>
          <p:cNvPr id="5" name="Content Placeholder 2">
            <a:extLst>
              <a:ext uri="{FF2B5EF4-FFF2-40B4-BE49-F238E27FC236}">
                <a16:creationId xmlns:a16="http://schemas.microsoft.com/office/drawing/2014/main" id="{684F38F2-9A2B-E6A9-58BE-9E773C42A0B8}"/>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663" indent="-342900" algn="l" rtl="0">
              <a:lnSpc>
                <a:spcPct val="100000"/>
              </a:lnSpc>
              <a:spcBef>
                <a:spcPts val="600"/>
              </a:spcBef>
              <a:spcAft>
                <a:spcPts val="600"/>
              </a:spcAft>
              <a:buFont typeface="+mj-lt"/>
              <a:buAutoNum type="arabicPeriod"/>
            </a:pPr>
            <a:r>
              <a:rPr lang="zh-CN" sz="1400" b="0" i="0" u="none" baseline="0" dirty="0">
                <a:solidFill>
                  <a:srgbClr val="6E767D"/>
                </a:solidFill>
                <a:latin typeface="Calibri" panose="020F0502020204030204" pitchFamily="34" charset="0"/>
                <a:ea typeface="SimHei" panose="02010609060101010101" pitchFamily="49" charset="-122"/>
                <a:cs typeface="Calibri" panose="020F0502020204030204" pitchFamily="34" charset="0"/>
              </a:rPr>
              <a:t>全国终结无家可归者联盟 (National Alliance to End Homelessness)，</a:t>
            </a:r>
            <a:r>
              <a:rPr lang="zh-CN" sz="1400" b="0" i="0" u="none" baseline="0" dirty="0">
                <a:solidFill>
                  <a:srgbClr val="0D819F"/>
                </a:solidFill>
                <a:latin typeface="Calibri" panose="020F0502020204030204" pitchFamily="34" charset="0"/>
                <a:ea typeface="SimHei" panose="02010609060101010101" pitchFamily="49" charset="-122"/>
                <a:cs typeface="Calibri" panose="020F0502020204030204" pitchFamily="34" charset="0"/>
                <a:hlinkClick r:id="rId2">
                  <a:extLst>
                    <a:ext uri="{A12FA001-AC4F-418D-AE19-62706E023703}">
                      <ahyp:hlinkClr xmlns:ahyp="http://schemas.microsoft.com/office/drawing/2018/hyperlinkcolor" xmlns="" val="tx"/>
                    </a:ext>
                  </a:extLst>
                </a:hlinkClick>
              </a:rPr>
              <a:t>终结长期</a:t>
            </a:r>
            <a:r>
              <a:rPr lang="zh-CN" sz="1400" b="0" i="0" u="none" baseline="0" dirty="0">
                <a:solidFill>
                  <a:srgbClr val="0A82A0"/>
                </a:solidFill>
                <a:latin typeface="Calibri" panose="020F0502020204030204" pitchFamily="34" charset="0"/>
                <a:ea typeface="SimHei" panose="02010609060101010101" pitchFamily="49" charset="-122"/>
                <a:cs typeface="Calibri" panose="020F0502020204030204" pitchFamily="34" charset="0"/>
                <a:hlinkClick r:id="rId2">
                  <a:extLst>
                    <a:ext uri="{A12FA001-AC4F-418D-AE19-62706E023703}">
                      <ahyp:hlinkClr xmlns:ahyp="http://schemas.microsoft.com/office/drawing/2018/hyperlinkcolor" xmlns="" val="tx"/>
                    </a:ext>
                  </a:extLst>
                </a:hlinkClick>
              </a:rPr>
              <a:t>无家可归者为纳税人省钱 (Ending Chronic Homelessness Saves Taxpayers Money, endhomelessness.org)</a:t>
            </a:r>
            <a:endParaRPr lang="zh-CN" sz="1400" dirty="0">
              <a:solidFill>
                <a:srgbClr val="6E767D"/>
              </a:solidFill>
              <a:latin typeface="Calibri" panose="020F0502020204030204" pitchFamily="34" charset="0"/>
              <a:ea typeface="SimHei" panose="02010609060101010101" pitchFamily="49" charset="-122"/>
              <a:cs typeface="Calibri" panose="020F0502020204030204" pitchFamily="34" charset="0"/>
            </a:endParaRPr>
          </a:p>
          <a:p>
            <a:pPr marL="347663" indent="-342900" algn="l" rtl="0">
              <a:lnSpc>
                <a:spcPct val="100000"/>
              </a:lnSpc>
              <a:spcBef>
                <a:spcPts val="600"/>
              </a:spcBef>
              <a:spcAft>
                <a:spcPts val="600"/>
              </a:spcAft>
              <a:buFont typeface="+mj-lt"/>
              <a:buAutoNum type="arabicPeriod"/>
            </a:pPr>
            <a:endParaRPr lang="zh-CN" sz="1400" dirty="0">
              <a:solidFill>
                <a:srgbClr val="6E767D"/>
              </a:solidFill>
              <a:latin typeface="Calibri" panose="020F0502020204030204" pitchFamily="34" charset="0"/>
              <a:ea typeface="SimHei" panose="02010609060101010101" pitchFamily="49" charset="-122"/>
              <a:cs typeface="Calibri" panose="020F0502020204030204" pitchFamily="34" charset="0"/>
            </a:endParaRPr>
          </a:p>
        </p:txBody>
      </p:sp>
    </p:spTree>
    <p:extLst>
      <p:ext uri="{BB962C8B-B14F-4D97-AF65-F5344CB8AC3E}">
        <p14:creationId xmlns:p14="http://schemas.microsoft.com/office/powerpoint/2010/main" val="3840988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81940"/>
            <a:ext cx="11172093" cy="1218948"/>
          </a:xfrm>
        </p:spPr>
        <p:txBody>
          <a:bodyPr>
            <a:noAutofit/>
          </a:bodyPr>
          <a:lstStyle/>
          <a:p>
            <a:pPr marL="0" marR="0" algn="l" rtl="0">
              <a:spcBef>
                <a:spcPts val="1800"/>
              </a:spcBef>
              <a:spcAft>
                <a:spcPts val="1000"/>
              </a:spcAft>
            </a:pPr>
            <a:r>
              <a:rPr lang="zh-CN" sz="3200" b="0" i="0" u="none" baseline="0">
                <a:effectLst/>
                <a:latin typeface="Calibri" panose="020F0502020204030204" pitchFamily="34" charset="0"/>
                <a:ea typeface="SimHei" panose="02010609060101010101" pitchFamily="49" charset="-122"/>
                <a:cs typeface="Calibri" panose="020F0502020204030204" pitchFamily="34" charset="0"/>
              </a:rPr>
              <a:t>住房成本持续上涨，但收入却无法跟上</a:t>
            </a:r>
          </a:p>
        </p:txBody>
      </p:sp>
      <p:sp>
        <p:nvSpPr>
          <p:cNvPr id="3" name="Content Placeholder 2"/>
          <p:cNvSpPr>
            <a:spLocks noGrp="1"/>
          </p:cNvSpPr>
          <p:nvPr>
            <p:ph sz="half" idx="1"/>
          </p:nvPr>
        </p:nvSpPr>
        <p:spPr>
          <a:xfrm>
            <a:off x="838199" y="1970884"/>
            <a:ext cx="5040925" cy="3720490"/>
          </a:xfrm>
        </p:spPr>
        <p:txBody>
          <a:bodyPr>
            <a:noAutofit/>
          </a:bodyPr>
          <a:lstStyle/>
          <a:p>
            <a:pPr marL="0" marR="0" indent="0" algn="l" rtl="0">
              <a:spcBef>
                <a:spcPts val="0"/>
              </a:spcBef>
              <a:spcAft>
                <a:spcPts val="1200"/>
              </a:spcAft>
              <a:buNone/>
            </a:pPr>
            <a:r>
              <a:rPr lang="zh-CN" sz="1800" b="1" i="0" u="none" baseline="0" dirty="0">
                <a:solidFill>
                  <a:srgbClr val="555555"/>
                </a:solidFill>
                <a:latin typeface="Calibri" panose="020F0502020204030204" pitchFamily="34" charset="0"/>
                <a:ea typeface="SimHei" panose="02010609060101010101" pitchFamily="49" charset="-122"/>
                <a:cs typeface="Calibri" panose="020F0502020204030204" pitchFamily="34" charset="0"/>
              </a:rPr>
              <a:t>每个人都应该能付得起住房费用，并剩余足够的资金以满足基本需求。 </a:t>
            </a:r>
          </a:p>
          <a:p>
            <a:pPr marL="0" marR="0" indent="0" algn="l" rtl="0">
              <a:spcBef>
                <a:spcPts val="0"/>
              </a:spcBef>
              <a:spcAft>
                <a:spcPts val="1200"/>
              </a:spcAft>
              <a:buNone/>
            </a:pPr>
            <a:r>
              <a:rPr lang="zh-CN" sz="1800" b="0" i="0" u="none" baseline="0" dirty="0">
                <a:solidFill>
                  <a:srgbClr val="555555"/>
                </a:solidFill>
                <a:effectLst/>
                <a:latin typeface="Calibri" panose="020F0502020204030204" pitchFamily="34" charset="0"/>
                <a:ea typeface="SimHei" panose="02010609060101010101" pitchFamily="49" charset="-122"/>
                <a:cs typeface="Calibri" panose="020F0502020204030204" pitchFamily="34" charset="0"/>
              </a:rPr>
              <a:t>在支付住房费用后，</a:t>
            </a:r>
            <a:r>
              <a:rPr lang="zh-CN" sz="1800" b="0" i="0" u="none" baseline="0" dirty="0">
                <a:solidFill>
                  <a:srgbClr val="555555"/>
                </a:solidFill>
                <a:latin typeface="Calibri" panose="020F0502020204030204" pitchFamily="34" charset="0"/>
                <a:ea typeface="SimHei" panose="02010609060101010101" pitchFamily="49" charset="-122"/>
                <a:cs typeface="Calibri" panose="020F0502020204030204" pitchFamily="34" charset="0"/>
              </a:rPr>
              <a:t>家庭</a:t>
            </a:r>
            <a:r>
              <a:rPr lang="zh-CN" sz="1800" b="0" i="0" u="none" baseline="0" dirty="0">
                <a:solidFill>
                  <a:srgbClr val="555555"/>
                </a:solidFill>
                <a:effectLst/>
                <a:latin typeface="Calibri" panose="020F0502020204030204" pitchFamily="34" charset="0"/>
                <a:ea typeface="SimHei" panose="02010609060101010101" pitchFamily="49" charset="-122"/>
                <a:cs typeface="Calibri" panose="020F0502020204030204" pitchFamily="34" charset="0"/>
              </a:rPr>
              <a:t>要在以下方面做出选择：</a:t>
            </a:r>
          </a:p>
          <a:p>
            <a:pPr algn="l" rtl="0">
              <a:spcBef>
                <a:spcPts val="0"/>
              </a:spcBef>
              <a:spcAft>
                <a:spcPts val="1200"/>
              </a:spcAft>
              <a:buClr>
                <a:schemeClr val="accent6"/>
              </a:buClr>
            </a:pPr>
            <a:r>
              <a:rPr lang="zh-CN" sz="1800" b="0" i="0" u="none" baseline="0" dirty="0">
                <a:solidFill>
                  <a:srgbClr val="555555"/>
                </a:solidFill>
                <a:effectLst/>
                <a:latin typeface="Calibri" panose="020F0502020204030204" pitchFamily="34" charset="0"/>
                <a:ea typeface="SimHei" panose="02010609060101010101" pitchFamily="49" charset="-122"/>
                <a:cs typeface="Calibri" panose="020F0502020204030204" pitchFamily="34" charset="0"/>
              </a:rPr>
              <a:t>食品杂货和供暖； </a:t>
            </a:r>
          </a:p>
          <a:p>
            <a:pPr algn="l" rtl="0">
              <a:spcBef>
                <a:spcPts val="0"/>
              </a:spcBef>
              <a:spcAft>
                <a:spcPts val="1200"/>
              </a:spcAft>
              <a:buClr>
                <a:schemeClr val="accent6"/>
              </a:buClr>
            </a:pPr>
            <a:r>
              <a:rPr lang="zh-CN" sz="1800" b="0" i="0" u="none" baseline="0" dirty="0">
                <a:solidFill>
                  <a:srgbClr val="555555"/>
                </a:solidFill>
                <a:effectLst/>
                <a:latin typeface="Calibri" panose="020F0502020204030204" pitchFamily="34" charset="0"/>
                <a:ea typeface="SimHei" panose="02010609060101010101" pitchFamily="49" charset="-122"/>
                <a:cs typeface="Calibri" panose="020F0502020204030204" pitchFamily="34" charset="0"/>
              </a:rPr>
              <a:t>儿童保育和医疗保健； </a:t>
            </a:r>
          </a:p>
          <a:p>
            <a:pPr algn="l" rtl="0">
              <a:spcBef>
                <a:spcPts val="0"/>
              </a:spcBef>
              <a:spcAft>
                <a:spcPts val="1200"/>
              </a:spcAft>
              <a:buClr>
                <a:schemeClr val="accent6"/>
              </a:buClr>
            </a:pPr>
            <a:r>
              <a:rPr lang="zh-CN" sz="1800" b="0" i="0" u="none" baseline="0" dirty="0">
                <a:solidFill>
                  <a:srgbClr val="555555"/>
                </a:solidFill>
                <a:effectLst/>
                <a:latin typeface="Calibri" panose="020F0502020204030204" pitchFamily="34" charset="0"/>
                <a:ea typeface="SimHei" panose="02010609060101010101" pitchFamily="49" charset="-122"/>
                <a:cs typeface="Calibri" panose="020F0502020204030204" pitchFamily="34" charset="0"/>
              </a:rPr>
              <a:t>交通和教育。 </a:t>
            </a:r>
          </a:p>
          <a:p>
            <a:pPr marL="0" marR="0" indent="0" algn="l" rtl="0">
              <a:spcBef>
                <a:spcPts val="0"/>
              </a:spcBef>
              <a:spcAft>
                <a:spcPts val="1200"/>
              </a:spcAft>
              <a:buNone/>
            </a:pPr>
            <a:r>
              <a:rPr lang="zh-CN" sz="1800" b="0" i="0" u="none" baseline="0" dirty="0">
                <a:solidFill>
                  <a:srgbClr val="555555"/>
                </a:solidFill>
                <a:effectLst/>
                <a:latin typeface="Calibri" panose="020F0502020204030204" pitchFamily="34" charset="0"/>
                <a:ea typeface="SimHei" panose="02010609060101010101" pitchFamily="49" charset="-122"/>
                <a:cs typeface="Calibri" panose="020F0502020204030204" pitchFamily="34" charset="0"/>
              </a:rPr>
              <a:t>这影响到每个社区的居民，甚至是您的社区。</a:t>
            </a:r>
          </a:p>
        </p:txBody>
      </p:sp>
      <p:sp>
        <p:nvSpPr>
          <p:cNvPr id="5" name="Text Box 333" descr="蓝色方框内有房屋，并附有统计资料：“77% 的商务部住房意见调查的受访者一致认为租金过高。随着我们所有人的住房成本持续上涨，找到可负担得起的出租房屋，成本超出了本州一半以上人口的收入范围。”">
            <a:extLst>
              <a:ext uri="{FF2B5EF4-FFF2-40B4-BE49-F238E27FC236}">
                <a16:creationId xmlns:a16="http://schemas.microsoft.com/office/drawing/2014/main" id="{4E4FA276-C52C-4897-35AE-54BF14BC12A6}"/>
              </a:ext>
            </a:extLst>
          </p:cNvPr>
          <p:cNvSpPr txBox="1">
            <a:spLocks noChangeArrowheads="1"/>
          </p:cNvSpPr>
          <p:nvPr/>
        </p:nvSpPr>
        <p:spPr bwMode="auto">
          <a:xfrm>
            <a:off x="6312877" y="1970884"/>
            <a:ext cx="5011028" cy="3720490"/>
          </a:xfrm>
          <a:prstGeom prst="rect">
            <a:avLst/>
          </a:prstGeom>
          <a:solidFill>
            <a:schemeClr val="accent6"/>
          </a:solidFill>
          <a:ln w="9525">
            <a:noFill/>
            <a:miter lim="800000"/>
            <a:headEnd/>
            <a:tailEnd/>
          </a:ln>
        </p:spPr>
        <p:txBody>
          <a:bodyPr rot="0" vert="horz" wrap="square" lIns="548640" tIns="365760" rIns="365760" bIns="365760" anchor="b" anchorCtr="0">
            <a:noAutofit/>
          </a:bodyPr>
          <a:lstStyle/>
          <a:p>
            <a:pPr algn="l" rtl="0">
              <a:spcBef>
                <a:spcPts val="800"/>
              </a:spcBef>
            </a:pPr>
            <a:r>
              <a:rPr lang="zh-CN" sz="4200" b="0" i="0" u="none" baseline="0" dirty="0">
                <a:solidFill>
                  <a:srgbClr val="FFFFFF"/>
                </a:solidFill>
                <a:effectLst/>
                <a:latin typeface="Abril Fatface" panose="02000503000000020003" pitchFamily="2" charset="77"/>
                <a:ea typeface="Calibri" panose="020F0502020204030204" pitchFamily="34" charset="0"/>
                <a:cs typeface="Arial" panose="020B0604020202020204" pitchFamily="34" charset="0"/>
              </a:rPr>
              <a:t> 77% </a:t>
            </a:r>
            <a:endParaRPr lang="zh-CN" sz="4200" dirty="0"/>
          </a:p>
          <a:p>
            <a:pPr marL="0" marR="0" algn="l" rtl="0">
              <a:lnSpc>
                <a:spcPts val="3000"/>
              </a:lnSpc>
              <a:spcAft>
                <a:spcPts val="0"/>
              </a:spcAft>
            </a:pPr>
            <a:r>
              <a:rPr lang="zh-CN" sz="2000" b="0" i="0" u="none" baseline="0" dirty="0">
                <a:solidFill>
                  <a:srgbClr val="FFFFFF"/>
                </a:solidFill>
                <a:effectLst/>
                <a:latin typeface="Calibri" panose="020F0502020204030204" pitchFamily="34" charset="0"/>
                <a:ea typeface="SimHei" panose="02010609060101010101" pitchFamily="49" charset="-122"/>
                <a:cs typeface="Calibri" panose="020F0502020204030204" pitchFamily="34" charset="0"/>
              </a:rPr>
              <a:t>的商务部</a:t>
            </a:r>
            <a:r>
              <a:rPr lang="zh-CN" sz="2000" b="0" dirty="0">
                <a:solidFill>
                  <a:srgbClr val="FFFFFF"/>
                </a:solidFill>
                <a:effectLst/>
                <a:latin typeface="Calibri" panose="020F0502020204030204" pitchFamily="34" charset="0"/>
                <a:ea typeface="SimHei" panose="02010609060101010101" pitchFamily="49" charset="-122"/>
                <a:cs typeface="Calibri" panose="020F0502020204030204" pitchFamily="34" charset="0"/>
              </a:rPr>
              <a:t/>
            </a:r>
            <a:br>
              <a:rPr lang="zh-CN" sz="2000" b="0" dirty="0">
                <a:solidFill>
                  <a:srgbClr val="FFFFFF"/>
                </a:solidFill>
                <a:effectLst/>
                <a:latin typeface="Calibri" panose="020F0502020204030204" pitchFamily="34" charset="0"/>
                <a:ea typeface="SimHei" panose="02010609060101010101" pitchFamily="49" charset="-122"/>
                <a:cs typeface="Calibri" panose="020F0502020204030204" pitchFamily="34" charset="0"/>
              </a:rPr>
            </a:br>
            <a:r>
              <a:rPr lang="zh-CN" sz="2000" b="0" i="0" u="none" baseline="0" dirty="0">
                <a:solidFill>
                  <a:srgbClr val="FFFFFF"/>
                </a:solidFill>
                <a:effectLst/>
                <a:latin typeface="Calibri" panose="020F0502020204030204" pitchFamily="34" charset="0"/>
                <a:ea typeface="SimHei" panose="02010609060101010101" pitchFamily="49" charset="-122"/>
                <a:cs typeface="Calibri" panose="020F0502020204030204" pitchFamily="34" charset="0"/>
              </a:rPr>
              <a:t>住房意见调查的</a:t>
            </a:r>
            <a:r>
              <a:rPr lang="zh-CN" sz="2000" b="0" dirty="0">
                <a:solidFill>
                  <a:srgbClr val="FFFFFF"/>
                </a:solidFill>
                <a:effectLst/>
                <a:latin typeface="Calibri" panose="020F0502020204030204" pitchFamily="34" charset="0"/>
                <a:ea typeface="SimHei" panose="02010609060101010101" pitchFamily="49" charset="-122"/>
                <a:cs typeface="Calibri" panose="020F0502020204030204" pitchFamily="34" charset="0"/>
              </a:rPr>
              <a:t/>
            </a:r>
            <a:br>
              <a:rPr lang="zh-CN" sz="2000" b="0" dirty="0">
                <a:solidFill>
                  <a:srgbClr val="FFFFFF"/>
                </a:solidFill>
                <a:effectLst/>
                <a:latin typeface="Calibri" panose="020F0502020204030204" pitchFamily="34" charset="0"/>
                <a:ea typeface="SimHei" panose="02010609060101010101" pitchFamily="49" charset="-122"/>
                <a:cs typeface="Calibri" panose="020F0502020204030204" pitchFamily="34" charset="0"/>
              </a:rPr>
            </a:br>
            <a:r>
              <a:rPr lang="zh-CN" sz="2000" b="0" i="0" u="none" baseline="0" dirty="0">
                <a:solidFill>
                  <a:srgbClr val="FFFFFF"/>
                </a:solidFill>
                <a:effectLst/>
                <a:latin typeface="Calibri" panose="020F0502020204030204" pitchFamily="34" charset="0"/>
                <a:ea typeface="SimHei" panose="02010609060101010101" pitchFamily="49" charset="-122"/>
                <a:cs typeface="Calibri" panose="020F0502020204030204" pitchFamily="34" charset="0"/>
              </a:rPr>
              <a:t>受访者一致认为租金过高。对于我们所有人而言，找到可负担得起的出租房屋，其持续上涨的成本超出了我们州一半以上人口的收入范围。</a:t>
            </a:r>
            <a:r>
              <a:rPr lang="zh-CN" sz="2000" b="0" i="0" u="none" baseline="30000" dirty="0">
                <a:solidFill>
                  <a:srgbClr val="FFFFFF"/>
                </a:solidFill>
                <a:effectLst/>
                <a:latin typeface="Calibri" panose="020F0502020204030204" pitchFamily="34" charset="0"/>
                <a:ea typeface="SimHei" panose="02010609060101010101" pitchFamily="49" charset="-122"/>
                <a:cs typeface="Calibri" panose="020F0502020204030204" pitchFamily="34" charset="0"/>
              </a:rPr>
              <a:t>1</a:t>
            </a:r>
            <a:endParaRPr lang="zh-CN" sz="2000" b="0" baseline="30000" dirty="0">
              <a:solidFill>
                <a:srgbClr val="FFFFFF"/>
              </a:solidFill>
              <a:effectLst/>
              <a:latin typeface="Calibri" panose="020F0502020204030204" pitchFamily="34" charset="0"/>
              <a:ea typeface="SimHei" panose="02010609060101010101" pitchFamily="49" charset="-122"/>
              <a:cs typeface="Calibri" panose="020F0502020204030204" pitchFamily="34" charset="0"/>
            </a:endParaRPr>
          </a:p>
        </p:txBody>
      </p:sp>
      <p:pic>
        <p:nvPicPr>
          <p:cNvPr id="12" name="Picture 11" descr="带有美元符号的房子&#10;&#10;&#10;&#10;&#10;&#10;&#10;&#10;&#10;&#10;&#10;&#10;&#10;&#10;&#10;&#10;&#10;&#10;&#10;&#10;&#10;&#10;&#10;&#10;&#10;&#10;&#10;&#10;&#10;&#10;&#10;&#10;&#10;&#10;&#10;&#10;&#10;&#10;&#10;&#10;&#10;&#10;&#10;&#10;&#10;&#10;&#10;&#10;&#10;&#10;&#10;&#10;&#10;&#10;&#10;&#10;&#10;&#10;&#10;&#10;描述自动生成，可信度中等">
            <a:extLst>
              <a:ext uri="{FF2B5EF4-FFF2-40B4-BE49-F238E27FC236}">
                <a16:creationId xmlns:a16="http://schemas.microsoft.com/office/drawing/2014/main" id="{70E2645C-7FDF-345B-2840-412230367EE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86874" y="2363675"/>
            <a:ext cx="1235037" cy="1143552"/>
          </a:xfrm>
          <a:prstGeom prst="rect">
            <a:avLst/>
          </a:prstGeom>
          <a:noFill/>
          <a:ln>
            <a:noFill/>
          </a:ln>
        </p:spPr>
      </p:pic>
    </p:spTree>
    <p:extLst>
      <p:ext uri="{BB962C8B-B14F-4D97-AF65-F5344CB8AC3E}">
        <p14:creationId xmlns:p14="http://schemas.microsoft.com/office/powerpoint/2010/main" val="3752562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81940"/>
            <a:ext cx="11031415" cy="1218948"/>
          </a:xfrm>
        </p:spPr>
        <p:txBody>
          <a:bodyPr>
            <a:noAutofit/>
          </a:bodyPr>
          <a:lstStyle/>
          <a:p>
            <a:pPr marL="0" marR="0" algn="l" rtl="0">
              <a:spcBef>
                <a:spcPts val="1800"/>
              </a:spcBef>
              <a:spcAft>
                <a:spcPts val="1000"/>
              </a:spcAft>
            </a:pPr>
            <a:r>
              <a:rPr lang="zh-CN" sz="3200" b="0" i="0" u="none" baseline="0" dirty="0">
                <a:effectLst/>
                <a:latin typeface="Calibri" panose="020F0502020204030204" pitchFamily="34" charset="0"/>
                <a:ea typeface="SimHei" panose="02010609060101010101" pitchFamily="49" charset="-122"/>
                <a:cs typeface="Calibri" panose="020F0502020204030204" pitchFamily="34" charset="0"/>
              </a:rPr>
              <a:t>许多工薪阶层无法负担住房费用  </a:t>
            </a:r>
          </a:p>
        </p:txBody>
      </p:sp>
      <p:grpSp>
        <p:nvGrpSpPr>
          <p:cNvPr id="10" name="Group 9" descr="图表描绘了教师、警察和医生的年收入与独立式住宅成本负担。&#10;&#10;对于年收入为 74,030 美元的教师来说，其独立式住宅成本负担是 142%。对于年收入为 101,470 美元的警察来说，其独立式住宅成本负担是 104%。对于年收入为 252,820 美元的医生来说，其独立式住宅成本负担是 42%。">
            <a:extLst>
              <a:ext uri="{FF2B5EF4-FFF2-40B4-BE49-F238E27FC236}">
                <a16:creationId xmlns:a16="http://schemas.microsoft.com/office/drawing/2014/main" id="{DFC536A0-AC11-B598-195E-8A01D7A7C45E}"/>
              </a:ext>
            </a:extLst>
          </p:cNvPr>
          <p:cNvGrpSpPr/>
          <p:nvPr/>
        </p:nvGrpSpPr>
        <p:grpSpPr>
          <a:xfrm>
            <a:off x="5140381" y="2586190"/>
            <a:ext cx="6473879" cy="2972166"/>
            <a:chOff x="269818" y="807554"/>
            <a:chExt cx="4243941" cy="1526282"/>
          </a:xfrm>
        </p:grpSpPr>
        <p:pic>
          <p:nvPicPr>
            <p:cNvPr id="11" name="Picture 10">
              <a:extLst>
                <a:ext uri="{FF2B5EF4-FFF2-40B4-BE49-F238E27FC236}">
                  <a16:creationId xmlns:a16="http://schemas.microsoft.com/office/drawing/2014/main" id="{70402268-895F-D6F1-5AEC-90E5987B2575}"/>
                </a:ext>
              </a:extLst>
            </p:cNvPr>
            <p:cNvPicPr>
              <a:picLocks noChangeAspect="1"/>
            </p:cNvPicPr>
            <p:nvPr/>
          </p:nvPicPr>
          <p:blipFill>
            <a:blip r:embed="rId3"/>
            <a:srcRect l="1783" r="1783"/>
            <a:stretch/>
          </p:blipFill>
          <p:spPr>
            <a:xfrm>
              <a:off x="269818" y="807554"/>
              <a:ext cx="4243941" cy="1313533"/>
            </a:xfrm>
            <a:prstGeom prst="rect">
              <a:avLst/>
            </a:prstGeom>
          </p:spPr>
        </p:pic>
        <p:sp>
          <p:nvSpPr>
            <p:cNvPr id="12" name="Text Box 2">
              <a:extLst>
                <a:ext uri="{FF2B5EF4-FFF2-40B4-BE49-F238E27FC236}">
                  <a16:creationId xmlns:a16="http://schemas.microsoft.com/office/drawing/2014/main" id="{8BF76610-59E1-16E9-4961-C4A1D351F2D9}"/>
                </a:ext>
              </a:extLst>
            </p:cNvPr>
            <p:cNvSpPr txBox="1"/>
            <p:nvPr/>
          </p:nvSpPr>
          <p:spPr>
            <a:xfrm>
              <a:off x="269818" y="2191525"/>
              <a:ext cx="4243941" cy="14231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r" rtl="0">
                <a:spcBef>
                  <a:spcPts val="0"/>
                </a:spcBef>
                <a:spcAft>
                  <a:spcPts val="1800"/>
                </a:spcAft>
              </a:pPr>
              <a:r>
                <a:rPr lang="zh-CN" sz="1100" b="0" i="1" u="none" baseline="0" dirty="0">
                  <a:solidFill>
                    <a:srgbClr val="0A82A0"/>
                  </a:solidFill>
                  <a:effectLst/>
                  <a:latin typeface="Calibri" panose="020F0502020204030204" pitchFamily="34" charset="0"/>
                  <a:ea typeface="SimHei" panose="02010609060101010101" pitchFamily="49" charset="-122"/>
                  <a:cs typeface="Calibri" panose="020F0502020204030204" pitchFamily="34" charset="0"/>
                </a:rPr>
                <a:t>资料来源：卡斯卡迪亚合作伙伴 (Cascadia Partners) 市场分析，2023 年 1 月</a:t>
              </a:r>
              <a:endParaRPr lang="zh-CN" sz="1100" dirty="0">
                <a:solidFill>
                  <a:srgbClr val="555555"/>
                </a:solidFill>
                <a:effectLst/>
                <a:latin typeface="Calibri" panose="020F0502020204030204" pitchFamily="34" charset="0"/>
                <a:ea typeface="SimHei" panose="02010609060101010101" pitchFamily="49" charset="-122"/>
                <a:cs typeface="Calibri" panose="020F0502020204030204" pitchFamily="34" charset="0"/>
              </a:endParaRPr>
            </a:p>
          </p:txBody>
        </p:sp>
      </p:grpSp>
      <p:grpSp>
        <p:nvGrpSpPr>
          <p:cNvPr id="4" name="Group 3">
            <a:extLst>
              <a:ext uri="{FF2B5EF4-FFF2-40B4-BE49-F238E27FC236}">
                <a16:creationId xmlns:a16="http://schemas.microsoft.com/office/drawing/2014/main" id="{022E7F6A-289B-954D-4F63-A3C2E80A746C}"/>
              </a:ext>
            </a:extLst>
          </p:cNvPr>
          <p:cNvGrpSpPr/>
          <p:nvPr/>
        </p:nvGrpSpPr>
        <p:grpSpPr>
          <a:xfrm>
            <a:off x="577740" y="1841594"/>
            <a:ext cx="4676185" cy="3716762"/>
            <a:chOff x="5009840" y="1939455"/>
            <a:chExt cx="4676185" cy="3716762"/>
          </a:xfrm>
        </p:grpSpPr>
        <p:sp>
          <p:nvSpPr>
            <p:cNvPr id="5" name="TextBox 4">
              <a:extLst>
                <a:ext uri="{FF2B5EF4-FFF2-40B4-BE49-F238E27FC236}">
                  <a16:creationId xmlns:a16="http://schemas.microsoft.com/office/drawing/2014/main" id="{88DDCDA7-A123-8AB5-118A-3FE7723FCD77}"/>
                </a:ext>
              </a:extLst>
            </p:cNvPr>
            <p:cNvSpPr txBox="1"/>
            <p:nvPr/>
          </p:nvSpPr>
          <p:spPr>
            <a:xfrm>
              <a:off x="5009840" y="1939455"/>
              <a:ext cx="1577009" cy="1631216"/>
            </a:xfrm>
            <a:prstGeom prst="rect">
              <a:avLst/>
            </a:prstGeom>
            <a:noFill/>
          </p:spPr>
          <p:txBody>
            <a:bodyPr wrap="square">
              <a:spAutoFit/>
            </a:bodyPr>
            <a:lstStyle/>
            <a:p>
              <a:pPr algn="l" rtl="0"/>
              <a:r>
                <a:rPr lang="zh-CN" sz="10000" b="1" i="0" u="none" strike="noStrike" baseline="0" dirty="0">
                  <a:solidFill>
                    <a:schemeClr val="accent6"/>
                  </a:solidFill>
                  <a:effectLst/>
                  <a:latin typeface="Abril Fatface" panose="02000503000000020003" pitchFamily="2" charset="77"/>
                  <a:ea typeface="Abril Fatface" panose="02000503000000020003" pitchFamily="2" charset="77"/>
                  <a:cs typeface="Abril Fatface" panose="02000503000000020003" pitchFamily="2" charset="77"/>
                </a:rPr>
                <a:t>“</a:t>
              </a:r>
              <a:endParaRPr lang="zh-CN" sz="10000" dirty="0">
                <a:solidFill>
                  <a:schemeClr val="accent6"/>
                </a:solidFill>
                <a:latin typeface="Abril Fatface" panose="02000503000000020003" pitchFamily="2" charset="77"/>
              </a:endParaRPr>
            </a:p>
          </p:txBody>
        </p:sp>
        <p:sp>
          <p:nvSpPr>
            <p:cNvPr id="6" name="Content Placeholder 2">
              <a:extLst>
                <a:ext uri="{FF2B5EF4-FFF2-40B4-BE49-F238E27FC236}">
                  <a16:creationId xmlns:a16="http://schemas.microsoft.com/office/drawing/2014/main" id="{B08ACA7E-217A-69A6-C412-BBC2AC25DFAD}"/>
                </a:ext>
              </a:extLst>
            </p:cNvPr>
            <p:cNvSpPr txBox="1">
              <a:spLocks/>
            </p:cNvSpPr>
            <p:nvPr/>
          </p:nvSpPr>
          <p:spPr>
            <a:xfrm>
              <a:off x="5586548" y="2185918"/>
              <a:ext cx="4099477" cy="34702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lnSpc>
                  <a:spcPct val="100000"/>
                </a:lnSpc>
                <a:spcBef>
                  <a:spcPts val="0"/>
                </a:spcBef>
                <a:buNone/>
              </a:pPr>
              <a:r>
                <a:rPr lang="zh-CN" sz="2200" b="1" i="0" u="none" baseline="0" dirty="0">
                  <a:solidFill>
                    <a:srgbClr val="555555"/>
                  </a:solidFill>
                  <a:latin typeface="Calibri" panose="020F0502020204030204" pitchFamily="34" charset="0"/>
                  <a:ea typeface="SimHei" panose="02010609060101010101" pitchFamily="49" charset="-122"/>
                  <a:cs typeface="Calibri" panose="020F0502020204030204" pitchFamily="34" charset="0"/>
                </a:rPr>
                <a:t>我是一个单亲妈妈。我有三个孩子，我从事全职工作，具有大学学位。我曾是一名教师，尝试找到我们能负担得起的住房，没想到竟会是如此的困难。”</a:t>
              </a:r>
            </a:p>
            <a:p>
              <a:pPr marL="0" indent="0" algn="l" rtl="0">
                <a:lnSpc>
                  <a:spcPct val="100000"/>
                </a:lnSpc>
                <a:spcBef>
                  <a:spcPts val="0"/>
                </a:spcBef>
                <a:buNone/>
              </a:pPr>
              <a:endParaRPr lang="zh-CN" sz="1800" dirty="0">
                <a:solidFill>
                  <a:srgbClr val="555555"/>
                </a:solidFill>
                <a:latin typeface="Calibri" panose="020F0502020204030204" pitchFamily="34" charset="0"/>
                <a:ea typeface="SimHei" panose="02010609060101010101" pitchFamily="49" charset="-122"/>
                <a:cs typeface="Calibri" panose="020F0502020204030204" pitchFamily="34" charset="0"/>
              </a:endParaRPr>
            </a:p>
            <a:p>
              <a:pPr marL="0" indent="0" algn="l" rtl="0">
                <a:lnSpc>
                  <a:spcPct val="100000"/>
                </a:lnSpc>
                <a:spcBef>
                  <a:spcPts val="0"/>
                </a:spcBef>
                <a:buNone/>
              </a:pPr>
              <a:r>
                <a:rPr lang="zh-CN" sz="1800" b="1" i="0" u="none" baseline="0" dirty="0">
                  <a:solidFill>
                    <a:srgbClr val="555555"/>
                  </a:solidFill>
                  <a:latin typeface="Calibri" panose="020F0502020204030204" pitchFamily="34" charset="0"/>
                  <a:ea typeface="SimHei" panose="02010609060101010101" pitchFamily="49" charset="-122"/>
                  <a:cs typeface="Calibri" panose="020F0502020204030204" pitchFamily="34" charset="0"/>
                </a:rPr>
                <a:t>Crystal Mazzuca</a:t>
              </a:r>
              <a:endParaRPr lang="zh-CN" sz="1800" b="1" dirty="0">
                <a:solidFill>
                  <a:srgbClr val="555555"/>
                </a:solidFill>
                <a:latin typeface="Calibri" panose="020F0502020204030204" pitchFamily="34" charset="0"/>
                <a:ea typeface="SimHei" panose="02010609060101010101" pitchFamily="49" charset="-122"/>
                <a:cs typeface="Calibri" panose="020F0502020204030204" pitchFamily="34" charset="0"/>
              </a:endParaRPr>
            </a:p>
            <a:p>
              <a:pPr marL="0" indent="0" algn="l" rtl="0">
                <a:lnSpc>
                  <a:spcPct val="100000"/>
                </a:lnSpc>
                <a:spcBef>
                  <a:spcPts val="0"/>
                </a:spcBef>
                <a:buNone/>
              </a:pPr>
              <a:r>
                <a:rPr lang="zh-CN" sz="1400" b="0" i="0" u="none" baseline="0" dirty="0">
                  <a:solidFill>
                    <a:srgbClr val="555555"/>
                  </a:solidFill>
                  <a:latin typeface="Calibri" panose="020F0502020204030204" pitchFamily="34" charset="0"/>
                  <a:ea typeface="SimHei" panose="02010609060101010101" pitchFamily="49" charset="-122"/>
                  <a:cs typeface="Calibri" panose="020F0502020204030204" pitchFamily="34" charset="0"/>
                </a:rPr>
                <a:t>仁人家园房主、</a:t>
              </a:r>
              <a:r>
                <a:rPr lang="zh-CN" sz="1400" dirty="0">
                  <a:solidFill>
                    <a:srgbClr val="555555"/>
                  </a:solidFill>
                  <a:latin typeface="Calibri" panose="020F0502020204030204" pitchFamily="34" charset="0"/>
                  <a:ea typeface="SimHei" panose="02010609060101010101" pitchFamily="49" charset="-122"/>
                  <a:cs typeface="Calibri" panose="020F0502020204030204" pitchFamily="34" charset="0"/>
                </a:rPr>
                <a:t/>
              </a:r>
              <a:br>
                <a:rPr lang="zh-CN" sz="1400" dirty="0">
                  <a:solidFill>
                    <a:srgbClr val="555555"/>
                  </a:solidFill>
                  <a:latin typeface="Calibri" panose="020F0502020204030204" pitchFamily="34" charset="0"/>
                  <a:ea typeface="SimHei" panose="02010609060101010101" pitchFamily="49" charset="-122"/>
                  <a:cs typeface="Calibri" panose="020F0502020204030204" pitchFamily="34" charset="0"/>
                </a:rPr>
              </a:br>
              <a:r>
                <a:rPr lang="zh-CN" sz="1400" b="0" i="0" u="none" baseline="0" dirty="0">
                  <a:solidFill>
                    <a:srgbClr val="555555"/>
                  </a:solidFill>
                  <a:latin typeface="Calibri" panose="020F0502020204030204" pitchFamily="34" charset="0"/>
                  <a:ea typeface="SimHei" panose="02010609060101010101" pitchFamily="49" charset="-122"/>
                  <a:cs typeface="Calibri" panose="020F0502020204030204" pitchFamily="34" charset="0"/>
                </a:rPr>
                <a:t>华盛顿州居民 </a:t>
              </a:r>
            </a:p>
          </p:txBody>
        </p:sp>
      </p:grpSp>
    </p:spTree>
    <p:extLst>
      <p:ext uri="{BB962C8B-B14F-4D97-AF65-F5344CB8AC3E}">
        <p14:creationId xmlns:p14="http://schemas.microsoft.com/office/powerpoint/2010/main" val="1452093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68958-5A9A-FE7D-BE58-E74F825498CF}"/>
              </a:ext>
            </a:extLst>
          </p:cNvPr>
          <p:cNvSpPr>
            <a:spLocks noGrp="1"/>
          </p:cNvSpPr>
          <p:nvPr>
            <p:ph type="title"/>
          </p:nvPr>
        </p:nvSpPr>
        <p:spPr/>
        <p:txBody>
          <a:bodyPr>
            <a:normAutofit/>
          </a:bodyPr>
          <a:lstStyle/>
          <a:p>
            <a:pPr algn="l" rtl="0"/>
            <a:r>
              <a:rPr lang="zh-CN" sz="3200" b="0" i="0" u="none" baseline="0">
                <a:latin typeface="Calibri" panose="020F0502020204030204" pitchFamily="34" charset="0"/>
                <a:ea typeface="SimHei" panose="02010609060101010101" pitchFamily="49" charset="-122"/>
                <a:cs typeface="Calibri" panose="020F0502020204030204" pitchFamily="34" charset="0"/>
              </a:rPr>
              <a:t>成为无家可归者比我们许多人意识到的更容易</a:t>
            </a:r>
          </a:p>
        </p:txBody>
      </p:sp>
      <p:sp>
        <p:nvSpPr>
          <p:cNvPr id="5" name="Content Placeholder 2">
            <a:extLst>
              <a:ext uri="{FF2B5EF4-FFF2-40B4-BE49-F238E27FC236}">
                <a16:creationId xmlns:a16="http://schemas.microsoft.com/office/drawing/2014/main" id="{08E9C382-B81D-1614-48C3-D0AA27378C70}"/>
              </a:ext>
            </a:extLst>
          </p:cNvPr>
          <p:cNvSpPr txBox="1">
            <a:spLocks/>
          </p:cNvSpPr>
          <p:nvPr/>
        </p:nvSpPr>
        <p:spPr>
          <a:xfrm>
            <a:off x="7248042" y="1848857"/>
            <a:ext cx="4105758" cy="40804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lnSpc>
                <a:spcPct val="100000"/>
              </a:lnSpc>
              <a:spcBef>
                <a:spcPts val="800"/>
              </a:spcBef>
              <a:buClr>
                <a:schemeClr val="accent6"/>
              </a:buClr>
              <a:buNone/>
              <a:defRPr/>
            </a:pPr>
            <a:r>
              <a:rPr kumimoji="0" lang="zh-CN" sz="1800" b="0" i="0" u="none" strike="noStrike" kern="1200" cap="none" spc="0" normalizeH="0" baseline="0" dirty="0">
                <a:ln>
                  <a:noFill/>
                </a:ln>
                <a:solidFill>
                  <a:srgbClr val="555555"/>
                </a:solidFill>
                <a:effectLst/>
                <a:uLnTx/>
                <a:uFillTx/>
                <a:latin typeface="Calibri" panose="020F0502020204030204" pitchFamily="34" charset="0"/>
                <a:ea typeface="SimHei" panose="02010609060101010101" pitchFamily="49" charset="-122"/>
                <a:cs typeface="Calibri" panose="020F0502020204030204" pitchFamily="34" charset="0"/>
              </a:rPr>
              <a:t>失去住房往往是如此简单： </a:t>
            </a:r>
          </a:p>
          <a:p>
            <a:pPr algn="l" rtl="0">
              <a:lnSpc>
                <a:spcPct val="100000"/>
              </a:lnSpc>
              <a:spcBef>
                <a:spcPts val="800"/>
              </a:spcBef>
              <a:buClr>
                <a:schemeClr val="accent6"/>
              </a:buClr>
              <a:defRPr/>
            </a:pPr>
            <a:r>
              <a:rPr kumimoji="0" lang="zh-CN" sz="1800" b="0" i="0" u="none" strike="noStrike" kern="1200" cap="none" spc="0" normalizeH="0" baseline="0" dirty="0">
                <a:ln>
                  <a:noFill/>
                </a:ln>
                <a:solidFill>
                  <a:srgbClr val="555555"/>
                </a:solidFill>
                <a:effectLst/>
                <a:uLnTx/>
                <a:uFillTx/>
                <a:latin typeface="Calibri" panose="020F0502020204030204" pitchFamily="34" charset="0"/>
                <a:ea typeface="SimHei" panose="02010609060101010101" pitchFamily="49" charset="-122"/>
                <a:cs typeface="Calibri" panose="020F0502020204030204" pitchFamily="34" charset="0"/>
              </a:rPr>
              <a:t>意外的账单， </a:t>
            </a:r>
          </a:p>
          <a:p>
            <a:pPr algn="l" rtl="0">
              <a:lnSpc>
                <a:spcPct val="100000"/>
              </a:lnSpc>
              <a:spcBef>
                <a:spcPts val="800"/>
              </a:spcBef>
              <a:buClr>
                <a:schemeClr val="accent6"/>
              </a:buClr>
              <a:defRPr/>
            </a:pPr>
            <a:r>
              <a:rPr kumimoji="0" lang="zh-CN" sz="1800" b="0" i="0" u="none" strike="noStrike" kern="1200" cap="none" spc="0" normalizeH="0" baseline="0" dirty="0">
                <a:ln>
                  <a:noFill/>
                </a:ln>
                <a:solidFill>
                  <a:srgbClr val="555555"/>
                </a:solidFill>
                <a:effectLst/>
                <a:uLnTx/>
                <a:uFillTx/>
                <a:latin typeface="Calibri" panose="020F0502020204030204" pitchFamily="34" charset="0"/>
                <a:ea typeface="SimHei" panose="02010609060101010101" pitchFamily="49" charset="-122"/>
                <a:cs typeface="Calibri" panose="020F0502020204030204" pitchFamily="34" charset="0"/>
              </a:rPr>
              <a:t>医疗费用，或</a:t>
            </a:r>
          </a:p>
          <a:p>
            <a:pPr algn="l" rtl="0">
              <a:lnSpc>
                <a:spcPct val="100000"/>
              </a:lnSpc>
              <a:spcBef>
                <a:spcPts val="800"/>
              </a:spcBef>
              <a:buClr>
                <a:schemeClr val="accent6"/>
              </a:buClr>
              <a:defRPr/>
            </a:pPr>
            <a:r>
              <a:rPr kumimoji="0" lang="zh-CN" sz="1800" b="0" i="0" u="none" strike="noStrike" kern="1200" cap="none" spc="0" normalizeH="0" baseline="0" dirty="0">
                <a:ln>
                  <a:noFill/>
                </a:ln>
                <a:solidFill>
                  <a:srgbClr val="555555"/>
                </a:solidFill>
                <a:effectLst/>
                <a:uLnTx/>
                <a:uFillTx/>
                <a:latin typeface="Calibri" panose="020F0502020204030204" pitchFamily="34" charset="0"/>
                <a:ea typeface="SimHei" panose="02010609060101010101" pitchFamily="49" charset="-122"/>
                <a:cs typeface="Calibri" panose="020F0502020204030204" pitchFamily="34" charset="0"/>
              </a:rPr>
              <a:t>因失业而耗尽储蓄</a:t>
            </a:r>
            <a:endParaRPr lang="zh-CN" sz="1800" dirty="0">
              <a:solidFill>
                <a:srgbClr val="555555"/>
              </a:solidFill>
              <a:latin typeface="Calibri" panose="020F0502020204030204" pitchFamily="34" charset="0"/>
              <a:ea typeface="SimHei" panose="02010609060101010101" pitchFamily="49" charset="-122"/>
              <a:cs typeface="Calibri" panose="020F0502020204030204" pitchFamily="34" charset="0"/>
            </a:endParaRPr>
          </a:p>
          <a:p>
            <a:pPr algn="l" rtl="0">
              <a:lnSpc>
                <a:spcPct val="100000"/>
              </a:lnSpc>
              <a:spcBef>
                <a:spcPts val="800"/>
              </a:spcBef>
              <a:buClr>
                <a:schemeClr val="accent6"/>
              </a:buClr>
              <a:defRPr/>
            </a:pPr>
            <a:endParaRPr kumimoji="0" lang="zh-CN" sz="1800" b="0" i="0" u="none" strike="noStrike" kern="1200" cap="none" spc="0" normalizeH="0" baseline="0" noProof="0" dirty="0">
              <a:ln>
                <a:noFill/>
              </a:ln>
              <a:solidFill>
                <a:srgbClr val="555555"/>
              </a:solidFill>
              <a:effectLst/>
              <a:uLnTx/>
              <a:uFillTx/>
              <a:latin typeface="Calibri" panose="020F0502020204030204" pitchFamily="34" charset="0"/>
              <a:ea typeface="SimHei" panose="02010609060101010101" pitchFamily="49" charset="-122"/>
              <a:cs typeface="Calibri" panose="020F0502020204030204" pitchFamily="34" charset="0"/>
            </a:endParaRPr>
          </a:p>
          <a:p>
            <a:pPr marL="0" indent="0" algn="l" rtl="0">
              <a:lnSpc>
                <a:spcPct val="100000"/>
              </a:lnSpc>
              <a:spcBef>
                <a:spcPts val="800"/>
              </a:spcBef>
              <a:buClr>
                <a:schemeClr val="accent6"/>
              </a:buClr>
              <a:buNone/>
              <a:defRPr/>
            </a:pPr>
            <a:r>
              <a:rPr kumimoji="0" lang="zh-CN" sz="1800" b="0" i="0" u="none" strike="noStrike" kern="1200" cap="none" spc="0" normalizeH="0" baseline="0" dirty="0">
                <a:ln>
                  <a:noFill/>
                </a:ln>
                <a:solidFill>
                  <a:srgbClr val="555555"/>
                </a:solidFill>
                <a:effectLst/>
                <a:uLnTx/>
                <a:uFillTx/>
                <a:latin typeface="Calibri" panose="020F0502020204030204" pitchFamily="34" charset="0"/>
                <a:ea typeface="SimHei" panose="02010609060101010101" pitchFamily="49" charset="-122"/>
                <a:cs typeface="Calibri" panose="020F0502020204030204" pitchFamily="34" charset="0"/>
              </a:rPr>
              <a:t>退伍军人、老年人、身有障碍人士和单亲家庭是最易受影响的群体，他们在我们目前的住房市场上最是举步维艰。 </a:t>
            </a:r>
          </a:p>
        </p:txBody>
      </p:sp>
      <p:pic>
        <p:nvPicPr>
          <p:cNvPr id="3" name="Picture 2" descr="驱逐通知">
            <a:extLst>
              <a:ext uri="{FF2B5EF4-FFF2-40B4-BE49-F238E27FC236}">
                <a16:creationId xmlns:a16="http://schemas.microsoft.com/office/drawing/2014/main" id="{034980E9-EC1A-B69A-EEB0-B5A68D9CAD03}"/>
              </a:ext>
            </a:extLst>
          </p:cNvPr>
          <p:cNvPicPr>
            <a:picLocks noChangeAspect="1"/>
          </p:cNvPicPr>
          <p:nvPr/>
        </p:nvPicPr>
        <p:blipFill>
          <a:blip r:embed="rId2"/>
          <a:srcRect t="3026" b="3026"/>
          <a:stretch/>
        </p:blipFill>
        <p:spPr>
          <a:xfrm>
            <a:off x="838200" y="1848857"/>
            <a:ext cx="5899107" cy="3694693"/>
          </a:xfrm>
          <a:prstGeom prst="rect">
            <a:avLst/>
          </a:prstGeom>
        </p:spPr>
      </p:pic>
    </p:spTree>
    <p:extLst>
      <p:ext uri="{BB962C8B-B14F-4D97-AF65-F5344CB8AC3E}">
        <p14:creationId xmlns:p14="http://schemas.microsoft.com/office/powerpoint/2010/main" val="770904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68958-5A9A-FE7D-BE58-E74F825498CF}"/>
              </a:ext>
            </a:extLst>
          </p:cNvPr>
          <p:cNvSpPr>
            <a:spLocks noGrp="1"/>
          </p:cNvSpPr>
          <p:nvPr>
            <p:ph type="title"/>
          </p:nvPr>
        </p:nvSpPr>
        <p:spPr/>
        <p:txBody>
          <a:bodyPr>
            <a:normAutofit/>
          </a:bodyPr>
          <a:lstStyle/>
          <a:p>
            <a:pPr algn="l" rtl="0"/>
            <a:r>
              <a:rPr lang="zh-CN" sz="3200" b="0" i="0" u="none" baseline="0">
                <a:latin typeface="Calibri" panose="020F0502020204030204" pitchFamily="34" charset="0"/>
                <a:ea typeface="SimHei" panose="02010609060101010101" pitchFamily="49" charset="-122"/>
                <a:cs typeface="Calibri" panose="020F0502020204030204" pitchFamily="34" charset="0"/>
              </a:rPr>
              <a:t>我们社区中的无家可归者往往不被看见</a:t>
            </a:r>
          </a:p>
        </p:txBody>
      </p:sp>
      <p:sp>
        <p:nvSpPr>
          <p:cNvPr id="5" name="Content Placeholder 2">
            <a:extLst>
              <a:ext uri="{FF2B5EF4-FFF2-40B4-BE49-F238E27FC236}">
                <a16:creationId xmlns:a16="http://schemas.microsoft.com/office/drawing/2014/main" id="{08E9C382-B81D-1614-48C3-D0AA27378C70}"/>
              </a:ext>
            </a:extLst>
          </p:cNvPr>
          <p:cNvSpPr txBox="1">
            <a:spLocks/>
          </p:cNvSpPr>
          <p:nvPr/>
        </p:nvSpPr>
        <p:spPr>
          <a:xfrm>
            <a:off x="838201" y="1848857"/>
            <a:ext cx="4462220" cy="40804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lnSpc>
                <a:spcPct val="100000"/>
              </a:lnSpc>
              <a:spcBef>
                <a:spcPts val="800"/>
              </a:spcBef>
              <a:buClr>
                <a:schemeClr val="accent6"/>
              </a:buClr>
              <a:defRPr/>
            </a:pPr>
            <a:r>
              <a:rPr kumimoji="0" lang="zh-CN" sz="1800" b="1" i="0" u="none" strike="noStrike" kern="1200" cap="none" spc="0" normalizeH="0" baseline="0" dirty="0">
                <a:ln>
                  <a:noFill/>
                </a:ln>
                <a:solidFill>
                  <a:srgbClr val="555555"/>
                </a:solidFill>
                <a:effectLst/>
                <a:uLnTx/>
                <a:uFillTx/>
                <a:latin typeface="Calibri" panose="020F0502020204030204" pitchFamily="34" charset="0"/>
                <a:ea typeface="SimHei" panose="02010609060101010101" pitchFamily="49" charset="-122"/>
                <a:cs typeface="Calibri" panose="020F0502020204030204" pitchFamily="34" charset="0"/>
              </a:rPr>
              <a:t>我们看到的露宿公共场所的人们只是我们社区中无家可归者的一小部分。 </a:t>
            </a:r>
          </a:p>
          <a:p>
            <a:pPr algn="l" rtl="0">
              <a:lnSpc>
                <a:spcPct val="100000"/>
              </a:lnSpc>
              <a:spcBef>
                <a:spcPts val="800"/>
              </a:spcBef>
              <a:buClr>
                <a:schemeClr val="accent6"/>
              </a:buClr>
              <a:defRPr/>
            </a:pPr>
            <a:r>
              <a:rPr kumimoji="0" lang="zh-CN" sz="1800" b="0" i="0" u="none" strike="noStrike" kern="1200" cap="none" spc="0" normalizeH="0" baseline="0" dirty="0">
                <a:ln>
                  <a:noFill/>
                </a:ln>
                <a:solidFill>
                  <a:srgbClr val="555555"/>
                </a:solidFill>
                <a:effectLst/>
                <a:uLnTx/>
                <a:uFillTx/>
                <a:latin typeface="Calibri" panose="020F0502020204030204" pitchFamily="34" charset="0"/>
                <a:ea typeface="SimHei" panose="02010609060101010101" pitchFamily="49" charset="-122"/>
                <a:cs typeface="Calibri" panose="020F0502020204030204" pitchFamily="34" charset="0"/>
              </a:rPr>
              <a:t>还有许多家庭、儿童和老人正无家可归或陷于没有稳定住房的状况，而我们根本没有看到。 </a:t>
            </a:r>
          </a:p>
          <a:p>
            <a:pPr algn="l" rtl="0">
              <a:lnSpc>
                <a:spcPct val="100000"/>
              </a:lnSpc>
              <a:spcBef>
                <a:spcPts val="800"/>
              </a:spcBef>
              <a:buClr>
                <a:schemeClr val="accent6"/>
              </a:buClr>
              <a:defRPr/>
            </a:pPr>
            <a:r>
              <a:rPr lang="zh-CN" sz="1800" b="0" i="0" u="none" baseline="0" dirty="0">
                <a:solidFill>
                  <a:srgbClr val="555555"/>
                </a:solidFill>
                <a:latin typeface="Calibri" panose="020F0502020204030204" pitchFamily="34" charset="0"/>
                <a:ea typeface="SimHei" panose="02010609060101010101" pitchFamily="49" charset="-122"/>
                <a:cs typeface="Calibri" panose="020F0502020204030204" pitchFamily="34" charset="0"/>
              </a:rPr>
              <a:t>许多正在经历无家可归的人</a:t>
            </a:r>
            <a:r>
              <a:rPr kumimoji="0" lang="zh-CN" sz="1800" b="0" i="0" u="none" strike="noStrike" kern="1200" cap="none" spc="0" normalizeH="0" baseline="0" dirty="0">
                <a:ln>
                  <a:noFill/>
                </a:ln>
                <a:solidFill>
                  <a:srgbClr val="555555"/>
                </a:solidFill>
                <a:effectLst/>
                <a:uLnTx/>
                <a:uFillTx/>
                <a:latin typeface="Calibri" panose="020F0502020204030204" pitchFamily="34" charset="0"/>
                <a:ea typeface="SimHei" panose="02010609060101010101" pitchFamily="49" charset="-122"/>
                <a:cs typeface="Calibri" panose="020F0502020204030204" pitchFamily="34" charset="0"/>
              </a:rPr>
              <a:t>可能依赖于汽车旅馆、家庭成员，甚至因为高额的住房费用而住在车里。</a:t>
            </a:r>
          </a:p>
          <a:p>
            <a:pPr algn="l" rtl="0">
              <a:lnSpc>
                <a:spcPct val="100000"/>
              </a:lnSpc>
              <a:spcBef>
                <a:spcPts val="800"/>
              </a:spcBef>
              <a:buClr>
                <a:schemeClr val="accent6"/>
              </a:buClr>
              <a:defRPr/>
            </a:pPr>
            <a:endParaRPr kumimoji="0" lang="zh-CN" sz="1800" b="0" i="0" u="none" strike="noStrike" kern="1200" cap="none" spc="0" normalizeH="0" baseline="0" noProof="0" dirty="0">
              <a:ln>
                <a:noFill/>
              </a:ln>
              <a:solidFill>
                <a:srgbClr val="555555"/>
              </a:solidFill>
              <a:effectLst/>
              <a:uLnTx/>
              <a:uFillTx/>
              <a:latin typeface="Calibri" panose="020F0502020204030204" pitchFamily="34" charset="0"/>
              <a:ea typeface="SimHei" panose="02010609060101010101" pitchFamily="49" charset="-122"/>
              <a:cs typeface="Calibri" panose="020F0502020204030204" pitchFamily="34" charset="0"/>
            </a:endParaRPr>
          </a:p>
        </p:txBody>
      </p:sp>
      <p:pic>
        <p:nvPicPr>
          <p:cNvPr id="7" name="Picture 6" descr="两个人拿着箱子搬进新家">
            <a:extLst>
              <a:ext uri="{FF2B5EF4-FFF2-40B4-BE49-F238E27FC236}">
                <a16:creationId xmlns:a16="http://schemas.microsoft.com/office/drawing/2014/main" id="{82B9FDB3-C6A0-FB96-6299-332B903B4754}"/>
              </a:ext>
            </a:extLst>
          </p:cNvPr>
          <p:cNvPicPr>
            <a:picLocks noChangeAspect="1"/>
          </p:cNvPicPr>
          <p:nvPr/>
        </p:nvPicPr>
        <p:blipFill rotWithShape="1">
          <a:blip r:embed="rId3"/>
          <a:srcRect l="1849" t="8290" r="9762" b="8671"/>
          <a:stretch/>
        </p:blipFill>
        <p:spPr>
          <a:xfrm>
            <a:off x="5641382" y="1848857"/>
            <a:ext cx="5899107" cy="3694693"/>
          </a:xfrm>
          <a:prstGeom prst="rect">
            <a:avLst/>
          </a:prstGeom>
        </p:spPr>
      </p:pic>
    </p:spTree>
    <p:extLst>
      <p:ext uri="{BB962C8B-B14F-4D97-AF65-F5344CB8AC3E}">
        <p14:creationId xmlns:p14="http://schemas.microsoft.com/office/powerpoint/2010/main" val="2134544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zh-CN" sz="3200" b="0" i="0" u="none" baseline="0" dirty="0">
                <a:effectLst/>
                <a:latin typeface="Calibri" panose="020F0502020204030204" pitchFamily="34" charset="0"/>
                <a:ea typeface="SimHei" panose="02010609060101010101" pitchFamily="49" charset="-122"/>
                <a:cs typeface="Calibri" panose="020F0502020204030204" pitchFamily="34" charset="0"/>
              </a:rPr>
              <a:t>为所有人规划和提供住房</a:t>
            </a:r>
            <a:endParaRPr lang="zh-CN" sz="3200" dirty="0">
              <a:latin typeface="Calibri" panose="020F0502020204030204" pitchFamily="34" charset="0"/>
              <a:ea typeface="SimHei" panose="02010609060101010101" pitchFamily="49" charset="-122"/>
              <a:cs typeface="Calibri" panose="020F0502020204030204" pitchFamily="34" charset="0"/>
            </a:endParaRPr>
          </a:p>
        </p:txBody>
      </p:sp>
      <p:sp>
        <p:nvSpPr>
          <p:cNvPr id="3" name="Content Placeholder 2">
            <a:extLst>
              <a:ext uri="{FF2B5EF4-FFF2-40B4-BE49-F238E27FC236}">
                <a16:creationId xmlns:a16="http://schemas.microsoft.com/office/drawing/2014/main" id="{AFE0D378-ED0B-AE53-E6F9-D82ADF9852C8}"/>
              </a:ext>
            </a:extLst>
          </p:cNvPr>
          <p:cNvSpPr txBox="1">
            <a:spLocks/>
          </p:cNvSpPr>
          <p:nvPr/>
        </p:nvSpPr>
        <p:spPr>
          <a:xfrm>
            <a:off x="838200" y="1835604"/>
            <a:ext cx="3953933" cy="4158795"/>
          </a:xfrm>
          <a:prstGeom prst="rect">
            <a:avLst/>
          </a:prstGeom>
        </p:spPr>
        <p:txBody>
          <a:bodyPr>
            <a:no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lnSpc>
                <a:spcPct val="100000"/>
              </a:lnSpc>
              <a:spcBef>
                <a:spcPts val="800"/>
              </a:spcBef>
              <a:buClr>
                <a:schemeClr val="accent6"/>
              </a:buClr>
            </a:pPr>
            <a:r>
              <a:rPr lang="zh-CN" sz="1800" b="0" i="0" u="none" baseline="0">
                <a:solidFill>
                  <a:srgbClr val="555555"/>
                </a:solidFill>
                <a:latin typeface="Calibri" panose="020F0502020204030204" pitchFamily="34" charset="0"/>
                <a:ea typeface="SimHei" panose="02010609060101010101" pitchFamily="49" charset="-122"/>
                <a:cs typeface="Calibri" panose="020F0502020204030204" pitchFamily="34" charset="0"/>
              </a:rPr>
              <a:t>支持性住房</a:t>
            </a:r>
            <a:r>
              <a:rPr lang="zh-CN" sz="1800" b="0" i="0" u="none" baseline="0">
                <a:solidFill>
                  <a:srgbClr val="555555"/>
                </a:solidFill>
                <a:effectLst/>
                <a:latin typeface="Calibri" panose="020F0502020204030204" pitchFamily="34" charset="0"/>
                <a:ea typeface="SimHei" panose="02010609060101010101" pitchFamily="49" charset="-122"/>
                <a:cs typeface="Calibri" panose="020F0502020204030204" pitchFamily="34" charset="0"/>
              </a:rPr>
              <a:t>将人们从公共场所转移到他们自己的住所，增加他们稳定下来的可能性。</a:t>
            </a:r>
          </a:p>
          <a:p>
            <a:pPr algn="l" rtl="0">
              <a:lnSpc>
                <a:spcPct val="100000"/>
              </a:lnSpc>
              <a:spcBef>
                <a:spcPts val="800"/>
              </a:spcBef>
              <a:buClr>
                <a:schemeClr val="accent6"/>
              </a:buClr>
            </a:pPr>
            <a:r>
              <a:rPr lang="zh-CN" sz="1800" b="1" i="0" u="none" baseline="0">
                <a:solidFill>
                  <a:srgbClr val="555555"/>
                </a:solidFill>
                <a:effectLst/>
                <a:latin typeface="Calibri" panose="020F0502020204030204" pitchFamily="34" charset="0"/>
                <a:ea typeface="SimHei" panose="02010609060101010101" pitchFamily="49" charset="-122"/>
                <a:cs typeface="Calibri" panose="020F0502020204030204" pitchFamily="34" charset="0"/>
              </a:rPr>
              <a:t>更多的支持性住房会减少昂贵的应急系统负担，如 911 响应、急救室</a:t>
            </a:r>
            <a:r>
              <a:rPr lang="zh-CN" sz="1800" b="1">
                <a:solidFill>
                  <a:srgbClr val="555555"/>
                </a:solidFill>
                <a:effectLst/>
                <a:latin typeface="Calibri" panose="020F0502020204030204" pitchFamily="34" charset="0"/>
                <a:ea typeface="SimHei" panose="02010609060101010101" pitchFamily="49" charset="-122"/>
                <a:cs typeface="Calibri" panose="020F0502020204030204" pitchFamily="34" charset="0"/>
              </a:rPr>
              <a:t/>
            </a:r>
            <a:br>
              <a:rPr lang="zh-CN" sz="1800" b="1">
                <a:solidFill>
                  <a:srgbClr val="555555"/>
                </a:solidFill>
                <a:effectLst/>
                <a:latin typeface="Calibri" panose="020F0502020204030204" pitchFamily="34" charset="0"/>
                <a:ea typeface="SimHei" panose="02010609060101010101" pitchFamily="49" charset="-122"/>
                <a:cs typeface="Calibri" panose="020F0502020204030204" pitchFamily="34" charset="0"/>
              </a:rPr>
            </a:br>
            <a:r>
              <a:rPr lang="zh-CN" sz="1800" b="1" i="0" u="none" baseline="0">
                <a:solidFill>
                  <a:srgbClr val="555555"/>
                </a:solidFill>
                <a:effectLst/>
                <a:latin typeface="Calibri" panose="020F0502020204030204" pitchFamily="34" charset="0"/>
                <a:ea typeface="SimHei" panose="02010609060101010101" pitchFamily="49" charset="-122"/>
                <a:cs typeface="Calibri" panose="020F0502020204030204" pitchFamily="34" charset="0"/>
              </a:rPr>
              <a:t>和监狱。 </a:t>
            </a:r>
          </a:p>
          <a:p>
            <a:pPr algn="l" rtl="0">
              <a:lnSpc>
                <a:spcPct val="100000"/>
              </a:lnSpc>
              <a:spcBef>
                <a:spcPts val="800"/>
              </a:spcBef>
              <a:buClr>
                <a:schemeClr val="accent6"/>
              </a:buClr>
            </a:pPr>
            <a:r>
              <a:rPr lang="zh-CN" sz="1800" b="0" i="0" u="none" baseline="0">
                <a:solidFill>
                  <a:srgbClr val="555555"/>
                </a:solidFill>
                <a:effectLst/>
                <a:latin typeface="Calibri" panose="020F0502020204030204" pitchFamily="34" charset="0"/>
                <a:ea typeface="SimHei" panose="02010609060101010101" pitchFamily="49" charset="-122"/>
                <a:cs typeface="Calibri" panose="020F0502020204030204" pitchFamily="34" charset="0"/>
              </a:rPr>
              <a:t>在华盛顿州，自 2007 年以来，我们对永久支持性住房的投资使长期无家可归者人数减少了大约 30%。</a:t>
            </a:r>
            <a:r>
              <a:rPr lang="zh-CN" sz="1800" b="0" i="0" u="none" baseline="30000">
                <a:solidFill>
                  <a:srgbClr val="555555"/>
                </a:solidFill>
                <a:effectLst/>
                <a:latin typeface="Calibri" panose="020F0502020204030204" pitchFamily="34" charset="0"/>
                <a:ea typeface="SimHei" panose="02010609060101010101" pitchFamily="49" charset="-122"/>
                <a:cs typeface="Calibri" panose="020F0502020204030204" pitchFamily="34" charset="0"/>
              </a:rPr>
              <a:t> </a:t>
            </a:r>
            <a:endParaRPr lang="zh-CN" sz="1800" dirty="0">
              <a:solidFill>
                <a:srgbClr val="555555"/>
              </a:solidFill>
              <a:effectLst/>
              <a:latin typeface="Calibri" panose="020F0502020204030204" pitchFamily="34" charset="0"/>
              <a:ea typeface="SimHei" panose="02010609060101010101" pitchFamily="49" charset="-122"/>
              <a:cs typeface="Calibri" panose="020F0502020204030204" pitchFamily="34" charset="0"/>
            </a:endParaRPr>
          </a:p>
          <a:p>
            <a:pPr algn="l" rtl="0">
              <a:lnSpc>
                <a:spcPct val="100000"/>
              </a:lnSpc>
              <a:spcBef>
                <a:spcPts val="800"/>
              </a:spcBef>
              <a:buClr>
                <a:schemeClr val="accent6"/>
              </a:buClr>
            </a:pPr>
            <a:endParaRPr lang="zh-CN" sz="1800" dirty="0">
              <a:solidFill>
                <a:srgbClr val="555555"/>
              </a:solidFill>
              <a:effectLst/>
              <a:latin typeface="Calibri" panose="020F0502020204030204" pitchFamily="34" charset="0"/>
              <a:ea typeface="SimHei" panose="02010609060101010101" pitchFamily="49" charset="-122"/>
              <a:cs typeface="Calibri" panose="020F0502020204030204" pitchFamily="34" charset="0"/>
            </a:endParaRPr>
          </a:p>
        </p:txBody>
      </p:sp>
      <p:sp>
        <p:nvSpPr>
          <p:cNvPr id="4" name="Text Box 1845115817" descr="支持性住房类型&#10;&#10;紧急型：为无家可归或面临无家可归紧急风险的个人和家庭提供住房。考虑逃离暴力环境的父母和孩子，或失去工作的人。 &#10;&#10;过渡型：为那些需要时限性支持来稳定的个人提供的住房。考虑正在找工作的退伍军人，或者刚刚离开寄养系统的年轻成人。&#10;&#10;永久型：为那些需要长期支持来稳定和居家的个人提供的住房。考虑老年人和有慢性健康问题的人。&#10;">
            <a:extLst>
              <a:ext uri="{FF2B5EF4-FFF2-40B4-BE49-F238E27FC236}">
                <a16:creationId xmlns:a16="http://schemas.microsoft.com/office/drawing/2014/main" id="{DF377C49-5A96-11CF-1EF4-60A5E0B85D80}"/>
              </a:ext>
            </a:extLst>
          </p:cNvPr>
          <p:cNvSpPr txBox="1">
            <a:spLocks noChangeArrowheads="1"/>
          </p:cNvSpPr>
          <p:nvPr/>
        </p:nvSpPr>
        <p:spPr bwMode="auto">
          <a:xfrm>
            <a:off x="4912963" y="1835605"/>
            <a:ext cx="6604961" cy="3200852"/>
          </a:xfrm>
          <a:prstGeom prst="rect">
            <a:avLst/>
          </a:prstGeom>
          <a:solidFill>
            <a:schemeClr val="accent6"/>
          </a:solidFill>
          <a:ln w="9525">
            <a:noFill/>
            <a:miter lim="800000"/>
            <a:headEnd/>
            <a:tailEnd/>
          </a:ln>
        </p:spPr>
        <p:txBody>
          <a:bodyPr rot="0" vert="horz" wrap="square" lIns="365760" tIns="0" rIns="365760" bIns="91440" anchor="ctr" anchorCtr="0">
            <a:noAutofit/>
          </a:bodyPr>
          <a:lstStyle/>
          <a:p>
            <a:pPr marL="0" marR="0" algn="l" rtl="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zh-CN" b="1" i="0" u="none" baseline="0">
                <a:solidFill>
                  <a:srgbClr val="FFFFFF"/>
                </a:solidFill>
                <a:effectLst/>
                <a:latin typeface="Calibri" panose="020F0502020204030204" pitchFamily="34" charset="0"/>
                <a:ea typeface="SimHei" panose="02010609060101010101" pitchFamily="49" charset="-122"/>
                <a:cs typeface="Calibri" panose="020F0502020204030204" pitchFamily="34" charset="0"/>
              </a:rPr>
              <a:t>支持性住房类型</a:t>
            </a:r>
            <a:endParaRPr lang="zh-CN" dirty="0">
              <a:solidFill>
                <a:srgbClr val="FF2AA3"/>
              </a:solidFill>
              <a:effectLst/>
              <a:latin typeface="Calibri" panose="020F0502020204030204" pitchFamily="34" charset="0"/>
              <a:ea typeface="SimHei" panose="02010609060101010101" pitchFamily="49" charset="-122"/>
              <a:cs typeface="Calibri" panose="020F0502020204030204" pitchFamily="34" charset="0"/>
            </a:endParaRPr>
          </a:p>
          <a:p>
            <a:pPr marL="0" marR="0" algn="l" rtl="0">
              <a:spcBef>
                <a:spcPts val="1400"/>
              </a:spcBef>
              <a:spcAft>
                <a:spcPts val="0"/>
              </a:spcAft>
            </a:pPr>
            <a:r>
              <a:rPr lang="zh-CN" sz="1600" b="1" i="0" u="none" baseline="0">
                <a:solidFill>
                  <a:srgbClr val="FFFFFF"/>
                </a:solidFill>
                <a:effectLst/>
                <a:latin typeface="Calibri" panose="020F0502020204030204" pitchFamily="34" charset="0"/>
                <a:ea typeface="SimHei" panose="02010609060101010101" pitchFamily="49" charset="-122"/>
                <a:cs typeface="Calibri" panose="020F0502020204030204" pitchFamily="34" charset="0"/>
              </a:rPr>
              <a:t>紧急型：</a:t>
            </a:r>
            <a:r>
              <a:rPr lang="zh-CN" sz="1600" b="0" i="0" u="none" baseline="0">
                <a:solidFill>
                  <a:srgbClr val="FFFFFF"/>
                </a:solidFill>
                <a:effectLst/>
                <a:latin typeface="Calibri" panose="020F0502020204030204" pitchFamily="34" charset="0"/>
                <a:ea typeface="SimHei" panose="02010609060101010101" pitchFamily="49" charset="-122"/>
                <a:cs typeface="Calibri" panose="020F0502020204030204" pitchFamily="34" charset="0"/>
              </a:rPr>
              <a:t>为无家可归或面临无家可归紧急风险的个人和家庭提供住房。考虑逃离暴力环境的父母和孩子，或失去工作的人。 </a:t>
            </a:r>
            <a:endParaRPr lang="zh-CN" sz="1600" b="1" dirty="0">
              <a:solidFill>
                <a:srgbClr val="FFFFFF"/>
              </a:solidFill>
              <a:effectLst/>
              <a:latin typeface="Calibri" panose="020F0502020204030204" pitchFamily="34" charset="0"/>
              <a:ea typeface="SimHei" panose="02010609060101010101" pitchFamily="49" charset="-122"/>
              <a:cs typeface="Calibri" panose="020F0502020204030204" pitchFamily="34" charset="0"/>
            </a:endParaRPr>
          </a:p>
          <a:p>
            <a:pPr marL="0" marR="0" algn="l" rtl="0">
              <a:spcBef>
                <a:spcPts val="1400"/>
              </a:spcBef>
              <a:spcAft>
                <a:spcPts val="0"/>
              </a:spcAft>
            </a:pPr>
            <a:r>
              <a:rPr lang="zh-CN" sz="1600" b="1" i="0" u="none" baseline="0">
                <a:solidFill>
                  <a:srgbClr val="FFFFFF"/>
                </a:solidFill>
                <a:effectLst/>
                <a:latin typeface="Calibri" panose="020F0502020204030204" pitchFamily="34" charset="0"/>
                <a:ea typeface="SimHei" panose="02010609060101010101" pitchFamily="49" charset="-122"/>
                <a:cs typeface="Calibri" panose="020F0502020204030204" pitchFamily="34" charset="0"/>
              </a:rPr>
              <a:t>过渡型：</a:t>
            </a:r>
            <a:r>
              <a:rPr lang="zh-CN" sz="1600" b="0" i="0" u="none" baseline="0">
                <a:solidFill>
                  <a:srgbClr val="FFFFFF"/>
                </a:solidFill>
                <a:effectLst/>
                <a:latin typeface="Calibri" panose="020F0502020204030204" pitchFamily="34" charset="0"/>
                <a:ea typeface="SimHei" panose="02010609060101010101" pitchFamily="49" charset="-122"/>
                <a:cs typeface="Calibri" panose="020F0502020204030204" pitchFamily="34" charset="0"/>
              </a:rPr>
              <a:t>为那些需要时限性支持来稳定的个人提供的住房。考虑正在找工作的退伍军人，或者刚刚离开寄养系统的年轻成人。</a:t>
            </a:r>
            <a:endParaRPr lang="zh-CN" sz="1600" b="1" dirty="0">
              <a:solidFill>
                <a:srgbClr val="FFFFFF"/>
              </a:solidFill>
              <a:effectLst/>
              <a:latin typeface="Calibri" panose="020F0502020204030204" pitchFamily="34" charset="0"/>
              <a:ea typeface="SimHei" panose="02010609060101010101" pitchFamily="49" charset="-122"/>
              <a:cs typeface="Calibri" panose="020F0502020204030204" pitchFamily="34" charset="0"/>
            </a:endParaRPr>
          </a:p>
          <a:p>
            <a:pPr marL="0" marR="0" algn="l" rtl="0">
              <a:spcBef>
                <a:spcPts val="1400"/>
              </a:spcBef>
              <a:spcAft>
                <a:spcPts val="0"/>
              </a:spcAft>
            </a:pPr>
            <a:r>
              <a:rPr lang="zh-CN" sz="1600" b="1" i="0" u="none" baseline="0">
                <a:solidFill>
                  <a:srgbClr val="FFFFFF"/>
                </a:solidFill>
                <a:effectLst/>
                <a:latin typeface="Calibri" panose="020F0502020204030204" pitchFamily="34" charset="0"/>
                <a:ea typeface="SimHei" panose="02010609060101010101" pitchFamily="49" charset="-122"/>
                <a:cs typeface="Calibri" panose="020F0502020204030204" pitchFamily="34" charset="0"/>
              </a:rPr>
              <a:t>永久型：</a:t>
            </a:r>
            <a:r>
              <a:rPr lang="zh-CN" sz="1600" b="0" i="0" u="none" baseline="0">
                <a:solidFill>
                  <a:srgbClr val="FFFFFF"/>
                </a:solidFill>
                <a:effectLst/>
                <a:latin typeface="Calibri" panose="020F0502020204030204" pitchFamily="34" charset="0"/>
                <a:ea typeface="SimHei" panose="02010609060101010101" pitchFamily="49" charset="-122"/>
                <a:cs typeface="Calibri" panose="020F0502020204030204" pitchFamily="34" charset="0"/>
              </a:rPr>
              <a:t>为那些需要长期支持来稳定和居家的个人提供的住房。考虑老年人和有慢性健康问题的人。</a:t>
            </a:r>
            <a:endParaRPr lang="zh-CN" sz="1600" b="1" dirty="0">
              <a:solidFill>
                <a:srgbClr val="FFFFFF"/>
              </a:solidFill>
              <a:effectLst/>
              <a:latin typeface="Calibri" panose="020F0502020204030204" pitchFamily="34" charset="0"/>
              <a:ea typeface="SimHei" panose="02010609060101010101" pitchFamily="49" charset="-122"/>
              <a:cs typeface="Calibri" panose="020F0502020204030204" pitchFamily="34" charset="0"/>
            </a:endParaRPr>
          </a:p>
        </p:txBody>
      </p:sp>
    </p:spTree>
    <p:extLst>
      <p:ext uri="{BB962C8B-B14F-4D97-AF65-F5344CB8AC3E}">
        <p14:creationId xmlns:p14="http://schemas.microsoft.com/office/powerpoint/2010/main" val="2661791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68958-5A9A-FE7D-BE58-E74F825498CF}"/>
              </a:ext>
            </a:extLst>
          </p:cNvPr>
          <p:cNvSpPr>
            <a:spLocks noGrp="1"/>
          </p:cNvSpPr>
          <p:nvPr>
            <p:ph type="title"/>
          </p:nvPr>
        </p:nvSpPr>
        <p:spPr>
          <a:xfrm>
            <a:off x="838199" y="281940"/>
            <a:ext cx="10924309" cy="1218948"/>
          </a:xfrm>
        </p:spPr>
        <p:txBody>
          <a:bodyPr>
            <a:normAutofit/>
          </a:bodyPr>
          <a:lstStyle/>
          <a:p>
            <a:pPr algn="l" rtl="0"/>
            <a:r>
              <a:rPr lang="zh-CN" sz="3200" b="0" i="0" u="none" baseline="0">
                <a:effectLst/>
                <a:latin typeface="Calibri" panose="020F0502020204030204" pitchFamily="34" charset="0"/>
                <a:ea typeface="SimHei" panose="02010609060101010101" pitchFamily="49" charset="-122"/>
                <a:cs typeface="Calibri" panose="020F0502020204030204" pitchFamily="34" charset="0"/>
              </a:rPr>
              <a:t>华盛顿州的每个人都应住有所居</a:t>
            </a:r>
            <a:endParaRPr lang="zh-CN" sz="3200" dirty="0">
              <a:latin typeface="Calibri" panose="020F0502020204030204" pitchFamily="34" charset="0"/>
              <a:ea typeface="SimHei" panose="02010609060101010101" pitchFamily="49" charset="-122"/>
              <a:cs typeface="Calibri" panose="020F0502020204030204" pitchFamily="34" charset="0"/>
            </a:endParaRPr>
          </a:p>
        </p:txBody>
      </p:sp>
      <p:sp>
        <p:nvSpPr>
          <p:cNvPr id="3" name="Content Placeholder 2">
            <a:extLst>
              <a:ext uri="{FF2B5EF4-FFF2-40B4-BE49-F238E27FC236}">
                <a16:creationId xmlns:a16="http://schemas.microsoft.com/office/drawing/2014/main" id="{EEF9E90F-1A8B-F511-E347-45F5A3AC4D7F}"/>
              </a:ext>
            </a:extLst>
          </p:cNvPr>
          <p:cNvSpPr>
            <a:spLocks noGrp="1"/>
          </p:cNvSpPr>
          <p:nvPr>
            <p:ph sz="half" idx="1"/>
          </p:nvPr>
        </p:nvSpPr>
        <p:spPr>
          <a:xfrm>
            <a:off x="838198" y="1861897"/>
            <a:ext cx="10651953" cy="4338877"/>
          </a:xfrm>
        </p:spPr>
        <p:txBody>
          <a:bodyPr>
            <a:noAutofit/>
          </a:bodyPr>
          <a:lstStyle/>
          <a:p>
            <a:pPr algn="l" rtl="0">
              <a:lnSpc>
                <a:spcPct val="100000"/>
              </a:lnSpc>
              <a:spcBef>
                <a:spcPts val="800"/>
              </a:spcBef>
              <a:buClr>
                <a:schemeClr val="accent6"/>
              </a:buClr>
            </a:pPr>
            <a:r>
              <a:rPr lang="zh-CN" sz="1800" b="0" i="0" u="none" baseline="0" dirty="0">
                <a:solidFill>
                  <a:srgbClr val="555555"/>
                </a:solidFill>
                <a:effectLst/>
                <a:latin typeface="Calibri" panose="020F0502020204030204" pitchFamily="34" charset="0"/>
                <a:ea typeface="SimHei" panose="02010609060101010101" pitchFamily="49" charset="-122"/>
                <a:cs typeface="Calibri" panose="020F0502020204030204" pitchFamily="34" charset="0"/>
              </a:rPr>
              <a:t>我们都可以</a:t>
            </a:r>
            <a:r>
              <a:rPr lang="zh-CN" sz="1800" b="0" i="0" u="none" baseline="0" dirty="0">
                <a:solidFill>
                  <a:srgbClr val="555555"/>
                </a:solidFill>
                <a:latin typeface="Calibri" panose="020F0502020204030204" pitchFamily="34" charset="0"/>
                <a:ea typeface="SimHei" panose="02010609060101010101" pitchFamily="49" charset="-122"/>
                <a:cs typeface="Calibri" panose="020F0502020204030204" pitchFamily="34" charset="0"/>
              </a:rPr>
              <a:t>发挥作用，</a:t>
            </a:r>
            <a:r>
              <a:rPr lang="zh-CN" sz="1800" b="0" i="0" u="none" baseline="0" dirty="0">
                <a:solidFill>
                  <a:srgbClr val="555555"/>
                </a:solidFill>
                <a:effectLst/>
                <a:latin typeface="Calibri" panose="020F0502020204030204" pitchFamily="34" charset="0"/>
                <a:ea typeface="SimHei" panose="02010609060101010101" pitchFamily="49" charset="-122"/>
                <a:cs typeface="Calibri" panose="020F0502020204030204" pitchFamily="34" charset="0"/>
              </a:rPr>
              <a:t>为需要帮助的邻居打开住房之门，使他们稳定下来。</a:t>
            </a:r>
          </a:p>
          <a:p>
            <a:pPr algn="l" rtl="0">
              <a:lnSpc>
                <a:spcPct val="100000"/>
              </a:lnSpc>
              <a:spcBef>
                <a:spcPts val="800"/>
              </a:spcBef>
              <a:buClr>
                <a:schemeClr val="accent6"/>
              </a:buClr>
            </a:pPr>
            <a:r>
              <a:rPr lang="zh-CN" sz="1800" b="1" i="0" u="none" baseline="0" dirty="0">
                <a:solidFill>
                  <a:srgbClr val="555555"/>
                </a:solidFill>
                <a:effectLst/>
                <a:latin typeface="Calibri" panose="020F0502020204030204" pitchFamily="34" charset="0"/>
                <a:ea typeface="SimHei" panose="02010609060101010101" pitchFamily="49" charset="-122"/>
                <a:cs typeface="Calibri" panose="020F0502020204030204" pitchFamily="34" charset="0"/>
              </a:rPr>
              <a:t>这意味着改变州和地方的规则和条例，</a:t>
            </a:r>
            <a:r>
              <a:rPr lang="en-US" altLang="zh-CN" sz="1800" b="1" i="0" u="none" baseline="0" dirty="0">
                <a:solidFill>
                  <a:srgbClr val="555555"/>
                </a:solidFill>
                <a:effectLst/>
                <a:latin typeface="Calibri" panose="020F0502020204030204" pitchFamily="34" charset="0"/>
                <a:ea typeface="SimHei" panose="02010609060101010101" pitchFamily="49" charset="-122"/>
                <a:cs typeface="Calibri" panose="020F0502020204030204" pitchFamily="34" charset="0"/>
              </a:rPr>
              <a:t/>
            </a:r>
            <a:br>
              <a:rPr lang="en-US" altLang="zh-CN" sz="1800" b="1" i="0" u="none" baseline="0" dirty="0">
                <a:solidFill>
                  <a:srgbClr val="555555"/>
                </a:solidFill>
                <a:effectLst/>
                <a:latin typeface="Calibri" panose="020F0502020204030204" pitchFamily="34" charset="0"/>
                <a:ea typeface="SimHei" panose="02010609060101010101" pitchFamily="49" charset="-122"/>
                <a:cs typeface="Calibri" panose="020F0502020204030204" pitchFamily="34" charset="0"/>
              </a:rPr>
            </a:br>
            <a:r>
              <a:rPr lang="zh-CN" sz="1800" b="1" i="0" u="none" baseline="0" dirty="0">
                <a:solidFill>
                  <a:srgbClr val="555555"/>
                </a:solidFill>
                <a:effectLst/>
                <a:latin typeface="Calibri" panose="020F0502020204030204" pitchFamily="34" charset="0"/>
                <a:ea typeface="SimHei" panose="02010609060101010101" pitchFamily="49" charset="-122"/>
                <a:cs typeface="Calibri" panose="020F0502020204030204" pitchFamily="34" charset="0"/>
              </a:rPr>
              <a:t>不仅要容许支持性住房、中等住房和</a:t>
            </a:r>
            <a:r>
              <a:rPr lang="en-US" altLang="zh-CN" sz="1800" b="1" i="0" u="none" baseline="0" dirty="0">
                <a:solidFill>
                  <a:srgbClr val="555555"/>
                </a:solidFill>
                <a:effectLst/>
                <a:latin typeface="Calibri" panose="020F0502020204030204" pitchFamily="34" charset="0"/>
                <a:ea typeface="SimHei" panose="02010609060101010101" pitchFamily="49" charset="-122"/>
                <a:cs typeface="Calibri" panose="020F0502020204030204" pitchFamily="34" charset="0"/>
              </a:rPr>
              <a:t/>
            </a:r>
            <a:br>
              <a:rPr lang="en-US" altLang="zh-CN" sz="1800" b="1" i="0" u="none" baseline="0" dirty="0">
                <a:solidFill>
                  <a:srgbClr val="555555"/>
                </a:solidFill>
                <a:effectLst/>
                <a:latin typeface="Calibri" panose="020F0502020204030204" pitchFamily="34" charset="0"/>
                <a:ea typeface="SimHei" panose="02010609060101010101" pitchFamily="49" charset="-122"/>
                <a:cs typeface="Calibri" panose="020F0502020204030204" pitchFamily="34" charset="0"/>
              </a:rPr>
            </a:br>
            <a:r>
              <a:rPr lang="zh-CN" sz="1800" b="1" i="0" u="none" baseline="0" dirty="0">
                <a:solidFill>
                  <a:srgbClr val="555555"/>
                </a:solidFill>
                <a:effectLst/>
                <a:latin typeface="Calibri" panose="020F0502020204030204" pitchFamily="34" charset="0"/>
                <a:ea typeface="SimHei" panose="02010609060101010101" pitchFamily="49" charset="-122"/>
                <a:cs typeface="Calibri" panose="020F0502020204030204" pitchFamily="34" charset="0"/>
              </a:rPr>
              <a:t>多家庭住房类型，</a:t>
            </a:r>
            <a:r>
              <a:rPr lang="zh-CN" sz="1800" b="1" i="0" u="none" baseline="0" dirty="0">
                <a:solidFill>
                  <a:srgbClr val="555555"/>
                </a:solidFill>
                <a:latin typeface="Calibri" panose="020F0502020204030204" pitchFamily="34" charset="0"/>
                <a:ea typeface="SimHei" panose="02010609060101010101" pitchFamily="49" charset="-122"/>
                <a:cs typeface="Calibri" panose="020F0502020204030204" pitchFamily="34" charset="0"/>
              </a:rPr>
              <a:t>同时还要</a:t>
            </a:r>
            <a:r>
              <a:rPr lang="zh-CN" sz="1800" b="1" i="0" u="none" baseline="0" dirty="0">
                <a:solidFill>
                  <a:srgbClr val="555555"/>
                </a:solidFill>
                <a:effectLst/>
                <a:latin typeface="Calibri" panose="020F0502020204030204" pitchFamily="34" charset="0"/>
                <a:ea typeface="SimHei" panose="02010609060101010101" pitchFamily="49" charset="-122"/>
                <a:cs typeface="Calibri" panose="020F0502020204030204" pitchFamily="34" charset="0"/>
              </a:rPr>
              <a:t>鼓励它们。</a:t>
            </a:r>
          </a:p>
          <a:p>
            <a:pPr algn="l" rtl="0">
              <a:lnSpc>
                <a:spcPct val="100000"/>
              </a:lnSpc>
              <a:spcBef>
                <a:spcPts val="800"/>
              </a:spcBef>
              <a:buClr>
                <a:schemeClr val="accent6"/>
              </a:buClr>
            </a:pPr>
            <a:r>
              <a:rPr lang="zh-CN" sz="1800" b="0" i="0" u="none" baseline="0" dirty="0">
                <a:solidFill>
                  <a:srgbClr val="555555"/>
                </a:solidFill>
                <a:effectLst/>
                <a:latin typeface="Calibri" panose="020F0502020204030204" pitchFamily="34" charset="0"/>
                <a:ea typeface="SimHei" panose="02010609060101010101" pitchFamily="49" charset="-122"/>
                <a:cs typeface="Calibri" panose="020F0502020204030204" pitchFamily="34" charset="0"/>
              </a:rPr>
              <a:t>这些变化为住房发展铺平了道路，</a:t>
            </a:r>
            <a:r>
              <a:rPr lang="zh-CN" sz="1800" dirty="0">
                <a:solidFill>
                  <a:srgbClr val="555555"/>
                </a:solidFill>
                <a:effectLst/>
                <a:latin typeface="Calibri" panose="020F0502020204030204" pitchFamily="34" charset="0"/>
                <a:ea typeface="SimHei" panose="02010609060101010101" pitchFamily="49" charset="-122"/>
                <a:cs typeface="Calibri" panose="020F0502020204030204" pitchFamily="34" charset="0"/>
              </a:rPr>
              <a:t/>
            </a:r>
            <a:br>
              <a:rPr lang="zh-CN" sz="1800" dirty="0">
                <a:solidFill>
                  <a:srgbClr val="555555"/>
                </a:solidFill>
                <a:effectLst/>
                <a:latin typeface="Calibri" panose="020F0502020204030204" pitchFamily="34" charset="0"/>
                <a:ea typeface="SimHei" panose="02010609060101010101" pitchFamily="49" charset="-122"/>
                <a:cs typeface="Calibri" panose="020F0502020204030204" pitchFamily="34" charset="0"/>
              </a:rPr>
            </a:br>
            <a:r>
              <a:rPr lang="zh-CN" sz="1800" b="0" i="0" u="none" baseline="0" dirty="0">
                <a:solidFill>
                  <a:srgbClr val="555555"/>
                </a:solidFill>
                <a:effectLst/>
                <a:latin typeface="Calibri" panose="020F0502020204030204" pitchFamily="34" charset="0"/>
                <a:ea typeface="SimHei" panose="02010609060101010101" pitchFamily="49" charset="-122"/>
                <a:cs typeface="Calibri" panose="020F0502020204030204" pitchFamily="34" charset="0"/>
              </a:rPr>
              <a:t>为本州的家庭、退伍军人、一线</a:t>
            </a:r>
            <a:r>
              <a:rPr lang="zh-CN" sz="1800" dirty="0">
                <a:solidFill>
                  <a:srgbClr val="555555"/>
                </a:solidFill>
                <a:effectLst/>
                <a:latin typeface="Calibri" panose="020F0502020204030204" pitchFamily="34" charset="0"/>
                <a:ea typeface="SimHei" panose="02010609060101010101" pitchFamily="49" charset="-122"/>
                <a:cs typeface="Calibri" panose="020F0502020204030204" pitchFamily="34" charset="0"/>
              </a:rPr>
              <a:t/>
            </a:r>
            <a:br>
              <a:rPr lang="zh-CN" sz="1800" dirty="0">
                <a:solidFill>
                  <a:srgbClr val="555555"/>
                </a:solidFill>
                <a:effectLst/>
                <a:latin typeface="Calibri" panose="020F0502020204030204" pitchFamily="34" charset="0"/>
                <a:ea typeface="SimHei" panose="02010609060101010101" pitchFamily="49" charset="-122"/>
                <a:cs typeface="Calibri" panose="020F0502020204030204" pitchFamily="34" charset="0"/>
              </a:rPr>
            </a:br>
            <a:r>
              <a:rPr lang="zh-CN" sz="1800" b="0" i="0" u="none" baseline="0" dirty="0">
                <a:solidFill>
                  <a:srgbClr val="555555"/>
                </a:solidFill>
                <a:effectLst/>
                <a:latin typeface="Calibri" panose="020F0502020204030204" pitchFamily="34" charset="0"/>
                <a:ea typeface="SimHei" panose="02010609060101010101" pitchFamily="49" charset="-122"/>
                <a:cs typeface="Calibri" panose="020F0502020204030204" pitchFamily="34" charset="0"/>
              </a:rPr>
              <a:t>工人和教师找到他们可负担得</a:t>
            </a:r>
            <a:r>
              <a:rPr lang="en-US" altLang="zh-CN" sz="1800" b="0" i="0" u="none" baseline="0" dirty="0">
                <a:solidFill>
                  <a:srgbClr val="555555"/>
                </a:solidFill>
                <a:effectLst/>
                <a:latin typeface="Calibri" panose="020F0502020204030204" pitchFamily="34" charset="0"/>
                <a:ea typeface="SimHei" panose="02010609060101010101" pitchFamily="49" charset="-122"/>
                <a:cs typeface="Calibri" panose="020F0502020204030204" pitchFamily="34" charset="0"/>
              </a:rPr>
              <a:t/>
            </a:r>
            <a:br>
              <a:rPr lang="en-US" altLang="zh-CN" sz="1800" b="0" i="0" u="none" baseline="0" dirty="0">
                <a:solidFill>
                  <a:srgbClr val="555555"/>
                </a:solidFill>
                <a:effectLst/>
                <a:latin typeface="Calibri" panose="020F0502020204030204" pitchFamily="34" charset="0"/>
                <a:ea typeface="SimHei" panose="02010609060101010101" pitchFamily="49" charset="-122"/>
                <a:cs typeface="Calibri" panose="020F0502020204030204" pitchFamily="34" charset="0"/>
              </a:rPr>
            </a:br>
            <a:r>
              <a:rPr lang="zh-CN" sz="1800" b="0" i="0" u="none" baseline="0" dirty="0">
                <a:solidFill>
                  <a:srgbClr val="555555"/>
                </a:solidFill>
                <a:effectLst/>
                <a:latin typeface="Calibri" panose="020F0502020204030204" pitchFamily="34" charset="0"/>
                <a:ea typeface="SimHei" panose="02010609060101010101" pitchFamily="49" charset="-122"/>
                <a:cs typeface="Calibri" panose="020F0502020204030204" pitchFamily="34" charset="0"/>
              </a:rPr>
              <a:t>起的住房。</a:t>
            </a:r>
          </a:p>
        </p:txBody>
      </p:sp>
      <p:grpSp>
        <p:nvGrpSpPr>
          <p:cNvPr id="4" name="Group 3">
            <a:extLst>
              <a:ext uri="{FF2B5EF4-FFF2-40B4-BE49-F238E27FC236}">
                <a16:creationId xmlns:a16="http://schemas.microsoft.com/office/drawing/2014/main" id="{27D677D5-D684-0EDE-BEE0-529A03260FFB}"/>
              </a:ext>
            </a:extLst>
          </p:cNvPr>
          <p:cNvGrpSpPr/>
          <p:nvPr/>
        </p:nvGrpSpPr>
        <p:grpSpPr>
          <a:xfrm>
            <a:off x="4899123" y="2602973"/>
            <a:ext cx="6591028" cy="2856723"/>
            <a:chOff x="9743893" y="1921486"/>
            <a:chExt cx="6591028" cy="2856723"/>
          </a:xfrm>
        </p:grpSpPr>
        <p:sp>
          <p:nvSpPr>
            <p:cNvPr id="7" name="Text Box 2">
              <a:extLst>
                <a:ext uri="{FF2B5EF4-FFF2-40B4-BE49-F238E27FC236}">
                  <a16:creationId xmlns:a16="http://schemas.microsoft.com/office/drawing/2014/main" id="{F07C925B-147A-F444-DE95-2DE0D13E9C4A}"/>
                </a:ext>
              </a:extLst>
            </p:cNvPr>
            <p:cNvSpPr txBox="1"/>
            <p:nvPr/>
          </p:nvSpPr>
          <p:spPr>
            <a:xfrm>
              <a:off x="9743893" y="4138829"/>
              <a:ext cx="6591028" cy="63938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l" rtl="0">
                <a:spcBef>
                  <a:spcPts val="0"/>
                </a:spcBef>
                <a:spcAft>
                  <a:spcPts val="1200"/>
                </a:spcAft>
              </a:pPr>
              <a:r>
                <a:rPr lang="zh-CN" sz="1400" b="0" i="1" u="none" baseline="0" dirty="0">
                  <a:solidFill>
                    <a:srgbClr val="0A82A0"/>
                  </a:solidFill>
                  <a:effectLst/>
                  <a:latin typeface="Calibri" panose="020F0502020204030204" pitchFamily="34" charset="0"/>
                  <a:ea typeface="SimHei" panose="02010609060101010101" pitchFamily="49" charset="-122"/>
                  <a:cs typeface="Calibri" panose="020F0502020204030204" pitchFamily="34" charset="0"/>
                </a:rPr>
                <a:t>华盛顿的每个人都应该有一个负担得起和安全的家。支持性住房通常包括对人的全天候支持，无论是在现场或通过电话，</a:t>
              </a:r>
              <a:r>
                <a:rPr lang="zh-CN" sz="1400" i="1" dirty="0">
                  <a:solidFill>
                    <a:srgbClr val="0A82A0"/>
                  </a:solidFill>
                  <a:effectLst/>
                  <a:latin typeface="Calibri" panose="020F0502020204030204" pitchFamily="34" charset="0"/>
                  <a:ea typeface="SimHei" panose="02010609060101010101" pitchFamily="49" charset="-122"/>
                  <a:cs typeface="Calibri" panose="020F0502020204030204" pitchFamily="34" charset="0"/>
                </a:rPr>
                <a:t/>
              </a:r>
              <a:br>
                <a:rPr lang="zh-CN" sz="1400" i="1" dirty="0">
                  <a:solidFill>
                    <a:srgbClr val="0A82A0"/>
                  </a:solidFill>
                  <a:effectLst/>
                  <a:latin typeface="Calibri" panose="020F0502020204030204" pitchFamily="34" charset="0"/>
                  <a:ea typeface="SimHei" panose="02010609060101010101" pitchFamily="49" charset="-122"/>
                  <a:cs typeface="Calibri" panose="020F0502020204030204" pitchFamily="34" charset="0"/>
                </a:rPr>
              </a:br>
              <a:r>
                <a:rPr lang="zh-CN" sz="1400" b="0" i="1" u="none" baseline="0" dirty="0">
                  <a:solidFill>
                    <a:srgbClr val="0A82A0"/>
                  </a:solidFill>
                  <a:effectLst/>
                  <a:latin typeface="Calibri" panose="020F0502020204030204" pitchFamily="34" charset="0"/>
                  <a:ea typeface="SimHei" panose="02010609060101010101" pitchFamily="49" charset="-122"/>
                  <a:cs typeface="Calibri" panose="020F0502020204030204" pitchFamily="34" charset="0"/>
                </a:rPr>
                <a:t>提供稳定性并帮助人们感到安全。</a:t>
              </a:r>
              <a:endParaRPr lang="zh-CN" sz="1400" dirty="0">
                <a:solidFill>
                  <a:srgbClr val="555555"/>
                </a:solidFill>
                <a:effectLst/>
                <a:latin typeface="Calibri" panose="020F0502020204030204" pitchFamily="34" charset="0"/>
                <a:ea typeface="SimHei" panose="02010609060101010101" pitchFamily="49" charset="-122"/>
                <a:cs typeface="Calibri" panose="020F0502020204030204" pitchFamily="34" charset="0"/>
              </a:endParaRPr>
            </a:p>
          </p:txBody>
        </p:sp>
        <p:pic>
          <p:nvPicPr>
            <p:cNvPr id="14" name="Graphic 13" descr="插图描绘了在一个社区内拥有不同类型的住房可以如何为每个人解锁机会。">
              <a:extLst>
                <a:ext uri="{FF2B5EF4-FFF2-40B4-BE49-F238E27FC236}">
                  <a16:creationId xmlns:a16="http://schemas.microsoft.com/office/drawing/2014/main" id="{674A32C8-BC17-05EA-B682-9DA52A72CC8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743893" y="1921486"/>
              <a:ext cx="6591028" cy="2055266"/>
            </a:xfrm>
            <a:prstGeom prst="rect">
              <a:avLst/>
            </a:prstGeom>
          </p:spPr>
        </p:pic>
      </p:grpSp>
    </p:spTree>
    <p:extLst>
      <p:ext uri="{BB962C8B-B14F-4D97-AF65-F5344CB8AC3E}">
        <p14:creationId xmlns:p14="http://schemas.microsoft.com/office/powerpoint/2010/main" val="3584383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将钥匙递给某个人的图像">
            <a:extLst>
              <a:ext uri="{FF2B5EF4-FFF2-40B4-BE49-F238E27FC236}">
                <a16:creationId xmlns:a16="http://schemas.microsoft.com/office/drawing/2014/main" id="{E447330C-4942-8BE0-08DE-8D9F74D81FDB}"/>
              </a:ext>
            </a:extLst>
          </p:cNvPr>
          <p:cNvPicPr>
            <a:picLocks noChangeAspect="1"/>
          </p:cNvPicPr>
          <p:nvPr/>
        </p:nvPicPr>
        <p:blipFill>
          <a:blip r:embed="rId3"/>
          <a:srcRect t="10669" b="10669"/>
          <a:stretch/>
        </p:blipFill>
        <p:spPr>
          <a:xfrm>
            <a:off x="-13580" y="-1"/>
            <a:ext cx="12205580" cy="6400801"/>
          </a:xfrm>
          <a:prstGeom prst="rect">
            <a:avLst/>
          </a:prstGeom>
        </p:spPr>
      </p:pic>
      <p:sp>
        <p:nvSpPr>
          <p:cNvPr id="9" name="Rectangle 8">
            <a:extLst>
              <a:ext uri="{FF2B5EF4-FFF2-40B4-BE49-F238E27FC236}">
                <a16:creationId xmlns:a16="http://schemas.microsoft.com/office/drawing/2014/main" id="{12C4643E-FAA9-B483-2CB9-BC43F7A97AB5}"/>
              </a:ext>
            </a:extLst>
          </p:cNvPr>
          <p:cNvSpPr/>
          <p:nvPr/>
        </p:nvSpPr>
        <p:spPr>
          <a:xfrm>
            <a:off x="0" y="650930"/>
            <a:ext cx="12192000" cy="5286010"/>
          </a:xfrm>
          <a:prstGeom prst="rect">
            <a:avLst/>
          </a:prstGeom>
          <a:solidFill>
            <a:srgbClr val="000000">
              <a:alpha val="7467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zh-CN"/>
          </a:p>
        </p:txBody>
      </p:sp>
      <p:sp>
        <p:nvSpPr>
          <p:cNvPr id="6" name="TextBox 5">
            <a:extLst>
              <a:ext uri="{FF2B5EF4-FFF2-40B4-BE49-F238E27FC236}">
                <a16:creationId xmlns:a16="http://schemas.microsoft.com/office/drawing/2014/main" id="{2A140285-3408-992D-9174-F8F4CD94C3FE}"/>
              </a:ext>
            </a:extLst>
          </p:cNvPr>
          <p:cNvSpPr txBox="1"/>
          <p:nvPr/>
        </p:nvSpPr>
        <p:spPr>
          <a:xfrm>
            <a:off x="503581" y="889819"/>
            <a:ext cx="1577009" cy="3170099"/>
          </a:xfrm>
          <a:prstGeom prst="rect">
            <a:avLst/>
          </a:prstGeom>
          <a:noFill/>
        </p:spPr>
        <p:txBody>
          <a:bodyPr wrap="square">
            <a:spAutoFit/>
          </a:bodyPr>
          <a:lstStyle/>
          <a:p>
            <a:pPr algn="l" rtl="0"/>
            <a:r>
              <a:rPr lang="zh-CN" sz="20000" b="1" i="0" u="none" strike="noStrike" baseline="0" dirty="0">
                <a:solidFill>
                  <a:schemeClr val="accent6"/>
                </a:solidFill>
                <a:effectLst/>
                <a:latin typeface="Abril Fatface" panose="02000503000000020003" pitchFamily="2" charset="77"/>
                <a:ea typeface="Abril Fatface" panose="02000503000000020003" pitchFamily="2" charset="77"/>
                <a:cs typeface="Abril Fatface" panose="02000503000000020003" pitchFamily="2" charset="77"/>
              </a:rPr>
              <a:t>“</a:t>
            </a:r>
            <a:endParaRPr lang="zh-CN" sz="20000" dirty="0">
              <a:solidFill>
                <a:schemeClr val="accent6"/>
              </a:solidFill>
              <a:latin typeface="Abril Fatface" panose="02000503000000020003" pitchFamily="2" charset="77"/>
            </a:endParaRPr>
          </a:p>
        </p:txBody>
      </p:sp>
      <p:sp>
        <p:nvSpPr>
          <p:cNvPr id="2" name="Title 1"/>
          <p:cNvSpPr>
            <a:spLocks noGrp="1"/>
          </p:cNvSpPr>
          <p:nvPr>
            <p:ph type="title"/>
          </p:nvPr>
        </p:nvSpPr>
        <p:spPr>
          <a:xfrm>
            <a:off x="1389959" y="1476142"/>
            <a:ext cx="10101193" cy="3466713"/>
          </a:xfrm>
        </p:spPr>
        <p:txBody>
          <a:bodyPr anchor="ctr">
            <a:noAutofit/>
          </a:bodyPr>
          <a:lstStyle/>
          <a:p>
            <a:pPr algn="l" rtl="0">
              <a:lnSpc>
                <a:spcPct val="100000"/>
              </a:lnSpc>
            </a:pPr>
            <a:r>
              <a:rPr lang="zh-CN" sz="2500" b="1" i="0" u="none" strike="noStrike" baseline="0" dirty="0">
                <a:effectLst/>
                <a:latin typeface="Calibri" panose="020F0502020204030204" pitchFamily="34" charset="0"/>
                <a:ea typeface="SimHei" panose="02010609060101010101" pitchFamily="49" charset="-122"/>
                <a:cs typeface="Calibri" panose="020F0502020204030204" pitchFamily="34" charset="0"/>
              </a:rPr>
              <a:t>我经常会想起斯波坎的一个家庭，他们就住在</a:t>
            </a:r>
            <a:r>
              <a:rPr lang="zh-CN" sz="2500" b="1" i="0" u="none" strike="noStrike" dirty="0">
                <a:effectLst/>
                <a:latin typeface="Calibri" panose="020F0502020204030204" pitchFamily="34" charset="0"/>
                <a:ea typeface="SimHei" panose="02010609060101010101" pitchFamily="49" charset="-122"/>
                <a:cs typeface="Calibri" panose="020F0502020204030204" pitchFamily="34" charset="0"/>
              </a:rPr>
              <a:t/>
            </a:r>
            <a:br>
              <a:rPr lang="zh-CN" sz="2500" b="1" i="0" u="none" strike="noStrike" dirty="0">
                <a:effectLst/>
                <a:latin typeface="Calibri" panose="020F0502020204030204" pitchFamily="34" charset="0"/>
                <a:ea typeface="SimHei" panose="02010609060101010101" pitchFamily="49" charset="-122"/>
                <a:cs typeface="Calibri" panose="020F0502020204030204" pitchFamily="34" charset="0"/>
              </a:rPr>
            </a:br>
            <a:r>
              <a:rPr lang="zh-CN" sz="2500" b="1" i="0" u="none" strike="noStrike" baseline="0" dirty="0">
                <a:effectLst/>
                <a:latin typeface="Calibri" panose="020F0502020204030204" pitchFamily="34" charset="0"/>
                <a:ea typeface="SimHei" panose="02010609060101010101" pitchFamily="49" charset="-122"/>
                <a:cs typeface="Calibri" panose="020F0502020204030204" pitchFamily="34" charset="0"/>
              </a:rPr>
              <a:t>河岸边。这是一个赫蒙族难民家庭，有五个孩子和一位祖母。</a:t>
            </a:r>
            <a:r>
              <a:rPr lang="zh-CN" sz="2500" b="1" i="0" u="none" strike="noStrike" dirty="0">
                <a:effectLst/>
                <a:latin typeface="Calibri" panose="020F0502020204030204" pitchFamily="34" charset="0"/>
                <a:ea typeface="SimHei" panose="02010609060101010101" pitchFamily="49" charset="-122"/>
                <a:cs typeface="Calibri" panose="020F0502020204030204" pitchFamily="34" charset="0"/>
              </a:rPr>
              <a:t/>
            </a:r>
            <a:br>
              <a:rPr lang="zh-CN" sz="2500" b="1" i="0" u="none" strike="noStrike" dirty="0">
                <a:effectLst/>
                <a:latin typeface="Calibri" panose="020F0502020204030204" pitchFamily="34" charset="0"/>
                <a:ea typeface="SimHei" panose="02010609060101010101" pitchFamily="49" charset="-122"/>
                <a:cs typeface="Calibri" panose="020F0502020204030204" pitchFamily="34" charset="0"/>
              </a:rPr>
            </a:br>
            <a:r>
              <a:rPr lang="zh-CN" sz="2500" b="1" i="0" u="none" strike="noStrike" dirty="0">
                <a:effectLst/>
                <a:latin typeface="Calibri" panose="020F0502020204030204" pitchFamily="34" charset="0"/>
                <a:ea typeface="SimHei" panose="02010609060101010101" pitchFamily="49" charset="-122"/>
                <a:cs typeface="Calibri" panose="020F0502020204030204" pitchFamily="34" charset="0"/>
              </a:rPr>
              <a:t/>
            </a:r>
            <a:br>
              <a:rPr lang="zh-CN" sz="2500" b="1" i="0" u="none" strike="noStrike" dirty="0">
                <a:effectLst/>
                <a:latin typeface="Calibri" panose="020F0502020204030204" pitchFamily="34" charset="0"/>
                <a:ea typeface="SimHei" panose="02010609060101010101" pitchFamily="49" charset="-122"/>
                <a:cs typeface="Calibri" panose="020F0502020204030204" pitchFamily="34" charset="0"/>
              </a:rPr>
            </a:br>
            <a:r>
              <a:rPr lang="zh-CN" sz="2500" b="1" i="0" u="none" strike="noStrike" baseline="0" dirty="0">
                <a:effectLst/>
                <a:latin typeface="Calibri" panose="020F0502020204030204" pitchFamily="34" charset="0"/>
                <a:ea typeface="SimHei" panose="02010609060101010101" pitchFamily="49" charset="-122"/>
                <a:cs typeface="Calibri" panose="020F0502020204030204" pitchFamily="34" charset="0"/>
              </a:rPr>
              <a:t>他们工作很努力，并获选入住仁人家园的住房。</a:t>
            </a:r>
            <a:r>
              <a:rPr lang="zh-CN" sz="2500" b="1" i="0" u="none" strike="noStrike" dirty="0">
                <a:effectLst/>
                <a:latin typeface="Calibri" panose="020F0502020204030204" pitchFamily="34" charset="0"/>
                <a:ea typeface="SimHei" panose="02010609060101010101" pitchFamily="49" charset="-122"/>
                <a:cs typeface="Calibri" panose="020F0502020204030204" pitchFamily="34" charset="0"/>
              </a:rPr>
              <a:t/>
            </a:r>
            <a:br>
              <a:rPr lang="zh-CN" sz="2500" b="1" i="0" u="none" strike="noStrike" dirty="0">
                <a:effectLst/>
                <a:latin typeface="Calibri" panose="020F0502020204030204" pitchFamily="34" charset="0"/>
                <a:ea typeface="SimHei" panose="02010609060101010101" pitchFamily="49" charset="-122"/>
                <a:cs typeface="Calibri" panose="020F0502020204030204" pitchFamily="34" charset="0"/>
              </a:rPr>
            </a:br>
            <a:r>
              <a:rPr lang="zh-CN" sz="2500" b="1" i="0" u="none" strike="noStrike" baseline="0" dirty="0">
                <a:effectLst/>
                <a:latin typeface="Calibri" panose="020F0502020204030204" pitchFamily="34" charset="0"/>
                <a:ea typeface="SimHei" panose="02010609060101010101" pitchFamily="49" charset="-122"/>
                <a:cs typeface="Calibri" panose="020F0502020204030204" pitchFamily="34" charset="0"/>
              </a:rPr>
              <a:t>多年以来，他们接受教育，养育家庭。家庭里的</a:t>
            </a:r>
            <a:r>
              <a:rPr lang="zh-CN" sz="2500" b="1" i="0" u="none" strike="noStrike" dirty="0">
                <a:effectLst/>
                <a:latin typeface="Calibri" panose="020F0502020204030204" pitchFamily="34" charset="0"/>
                <a:ea typeface="SimHei" panose="02010609060101010101" pitchFamily="49" charset="-122"/>
                <a:cs typeface="Calibri" panose="020F0502020204030204" pitchFamily="34" charset="0"/>
              </a:rPr>
              <a:t/>
            </a:r>
            <a:br>
              <a:rPr lang="zh-CN" sz="2500" b="1" i="0" u="none" strike="noStrike" dirty="0">
                <a:effectLst/>
                <a:latin typeface="Calibri" panose="020F0502020204030204" pitchFamily="34" charset="0"/>
                <a:ea typeface="SimHei" panose="02010609060101010101" pitchFamily="49" charset="-122"/>
                <a:cs typeface="Calibri" panose="020F0502020204030204" pitchFamily="34" charset="0"/>
              </a:rPr>
            </a:br>
            <a:r>
              <a:rPr lang="zh-CN" sz="2500" b="1" i="0" u="none" strike="noStrike" baseline="0" dirty="0">
                <a:effectLst/>
                <a:latin typeface="Calibri" panose="020F0502020204030204" pitchFamily="34" charset="0"/>
                <a:ea typeface="SimHei" panose="02010609060101010101" pitchFamily="49" charset="-122"/>
                <a:cs typeface="Calibri" panose="020F0502020204030204" pitchFamily="34" charset="0"/>
              </a:rPr>
              <a:t>全部五个孩子都毕业于华盛顿大学，也都继续从事很棒的工作。这正是因为</a:t>
            </a:r>
            <a:r>
              <a:rPr lang="zh-CN" sz="2500" b="1" i="0" u="none" strike="noStrike" dirty="0">
                <a:effectLst/>
                <a:latin typeface="Calibri" panose="020F0502020204030204" pitchFamily="34" charset="0"/>
                <a:ea typeface="SimHei" panose="02010609060101010101" pitchFamily="49" charset="-122"/>
                <a:cs typeface="Calibri" panose="020F0502020204030204" pitchFamily="34" charset="0"/>
              </a:rPr>
              <a:t/>
            </a:r>
            <a:br>
              <a:rPr lang="zh-CN" sz="2500" b="1" i="0" u="none" strike="noStrike" dirty="0">
                <a:effectLst/>
                <a:latin typeface="Calibri" panose="020F0502020204030204" pitchFamily="34" charset="0"/>
                <a:ea typeface="SimHei" panose="02010609060101010101" pitchFamily="49" charset="-122"/>
                <a:cs typeface="Calibri" panose="020F0502020204030204" pitchFamily="34" charset="0"/>
              </a:rPr>
            </a:br>
            <a:r>
              <a:rPr lang="zh-CN" sz="2500" b="1" i="0" u="none" strike="noStrike" baseline="0" dirty="0">
                <a:effectLst/>
                <a:latin typeface="Calibri" panose="020F0502020204030204" pitchFamily="34" charset="0"/>
                <a:ea typeface="SimHei" panose="02010609060101010101" pitchFamily="49" charset="-122"/>
                <a:cs typeface="Calibri" panose="020F0502020204030204" pitchFamily="34" charset="0"/>
              </a:rPr>
              <a:t>仁人家园拉了他们一把。”</a:t>
            </a:r>
          </a:p>
        </p:txBody>
      </p:sp>
      <p:sp>
        <p:nvSpPr>
          <p:cNvPr id="7" name="Title 1">
            <a:extLst>
              <a:ext uri="{FF2B5EF4-FFF2-40B4-BE49-F238E27FC236}">
                <a16:creationId xmlns:a16="http://schemas.microsoft.com/office/drawing/2014/main" id="{D568FAEF-82B7-D1E9-E7CA-24710C9E17B0}"/>
              </a:ext>
            </a:extLst>
          </p:cNvPr>
          <p:cNvSpPr txBox="1">
            <a:spLocks/>
          </p:cNvSpPr>
          <p:nvPr/>
        </p:nvSpPr>
        <p:spPr>
          <a:xfrm>
            <a:off x="1484242" y="5044117"/>
            <a:ext cx="9727096" cy="60237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bg1"/>
                </a:solidFill>
                <a:latin typeface="Abril Fatface" panose="02000503000000020003" pitchFamily="2" charset="0"/>
                <a:ea typeface="+mj-ea"/>
                <a:cs typeface="+mj-cs"/>
              </a:defRPr>
            </a:lvl1pPr>
          </a:lstStyle>
          <a:p>
            <a:pPr algn="r" rtl="0"/>
            <a:r>
              <a:rPr lang="zh-CN" sz="1400" b="1" i="0" u="none" baseline="0">
                <a:latin typeface="Calibri" panose="020F0502020204030204" pitchFamily="34" charset="0"/>
                <a:ea typeface="SimHei" panose="02010609060101010101" pitchFamily="49" charset="-122"/>
                <a:cs typeface="Calibri" panose="020F0502020204030204" pitchFamily="34" charset="0"/>
              </a:rPr>
              <a:t>Michone Preston，教育博士，认证筹资管理人员</a:t>
            </a:r>
            <a:r>
              <a:rPr lang="zh-CN" sz="1400">
                <a:latin typeface="Calibri" panose="020F0502020204030204" pitchFamily="34" charset="0"/>
                <a:ea typeface="SimHei" panose="02010609060101010101" pitchFamily="49" charset="-122"/>
                <a:cs typeface="Calibri" panose="020F0502020204030204" pitchFamily="34" charset="0"/>
              </a:rPr>
              <a:t/>
            </a:r>
            <a:br>
              <a:rPr lang="zh-CN" sz="1400">
                <a:latin typeface="Calibri" panose="020F0502020204030204" pitchFamily="34" charset="0"/>
                <a:ea typeface="SimHei" panose="02010609060101010101" pitchFamily="49" charset="-122"/>
                <a:cs typeface="Calibri" panose="020F0502020204030204" pitchFamily="34" charset="0"/>
              </a:rPr>
            </a:br>
            <a:r>
              <a:rPr lang="zh-CN" sz="1400" b="0" i="0" u="none" baseline="0">
                <a:latin typeface="Calibri" panose="020F0502020204030204" pitchFamily="34" charset="0"/>
                <a:ea typeface="SimHei" panose="02010609060101010101" pitchFamily="49" charset="-122"/>
                <a:cs typeface="Calibri" panose="020F0502020204030204" pitchFamily="34" charset="0"/>
              </a:rPr>
              <a:t>华盛顿州仁人家园首席执行官</a:t>
            </a:r>
          </a:p>
        </p:txBody>
      </p:sp>
    </p:spTree>
    <p:extLst>
      <p:ext uri="{BB962C8B-B14F-4D97-AF65-F5344CB8AC3E}">
        <p14:creationId xmlns:p14="http://schemas.microsoft.com/office/powerpoint/2010/main" val="62439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1940"/>
            <a:ext cx="10647218" cy="1218948"/>
          </a:xfrm>
        </p:spPr>
        <p:txBody>
          <a:bodyPr>
            <a:normAutofit/>
          </a:bodyPr>
          <a:lstStyle/>
          <a:p>
            <a:pPr marL="0" marR="0" algn="l" rtl="0">
              <a:spcBef>
                <a:spcPts val="1800"/>
              </a:spcBef>
              <a:spcAft>
                <a:spcPts val="1000"/>
              </a:spcAft>
            </a:pPr>
            <a:r>
              <a:rPr lang="zh-CN" sz="3200" b="0" i="0" u="none" baseline="0">
                <a:latin typeface="Calibri" panose="020F0502020204030204" pitchFamily="34" charset="0"/>
                <a:ea typeface="SimHei" panose="02010609060101010101" pitchFamily="49" charset="-122"/>
                <a:cs typeface="Calibri" panose="020F0502020204030204" pitchFamily="34" charset="0"/>
              </a:rPr>
              <a:t>解决本州的住房危机要从地方法律开始</a:t>
            </a:r>
            <a:endParaRPr lang="zh-CN" sz="3200" dirty="0">
              <a:effectLst/>
              <a:latin typeface="Calibri" panose="020F0502020204030204" pitchFamily="34" charset="0"/>
              <a:ea typeface="SimHei" panose="02010609060101010101" pitchFamily="49" charset="-122"/>
              <a:cs typeface="Calibri" panose="020F0502020204030204" pitchFamily="34" charset="0"/>
            </a:endParaRPr>
          </a:p>
        </p:txBody>
      </p:sp>
      <p:sp>
        <p:nvSpPr>
          <p:cNvPr id="24" name="Content Placeholder 2">
            <a:extLst>
              <a:ext uri="{FF2B5EF4-FFF2-40B4-BE49-F238E27FC236}">
                <a16:creationId xmlns:a16="http://schemas.microsoft.com/office/drawing/2014/main" id="{86741323-1557-3684-6AB3-D1EC1E603178}"/>
              </a:ext>
            </a:extLst>
          </p:cNvPr>
          <p:cNvSpPr txBox="1">
            <a:spLocks/>
          </p:cNvSpPr>
          <p:nvPr/>
        </p:nvSpPr>
        <p:spPr>
          <a:xfrm>
            <a:off x="838200" y="1867190"/>
            <a:ext cx="10491788" cy="4317267"/>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lnSpc>
                <a:spcPct val="100000"/>
              </a:lnSpc>
              <a:spcBef>
                <a:spcPts val="0"/>
              </a:spcBef>
              <a:buNone/>
            </a:pPr>
            <a:r>
              <a:rPr lang="zh-CN" sz="1800" b="0" i="0" u="none" baseline="0" dirty="0">
                <a:solidFill>
                  <a:srgbClr val="555555"/>
                </a:solidFill>
                <a:effectLst/>
                <a:latin typeface="Calibri" panose="020F0502020204030204" pitchFamily="34" charset="0"/>
                <a:ea typeface="SimHei" panose="02010609060101010101" pitchFamily="49" charset="-122"/>
                <a:cs typeface="Calibri" panose="020F0502020204030204" pitchFamily="34" charset="0"/>
              </a:rPr>
              <a:t>有关住房的州法律正在发生变化，以消除负担得起的住房和支持性住房的障碍，鼓励建造多样化的住房，并向地方司法管辖区提供支持。</a:t>
            </a:r>
          </a:p>
          <a:p>
            <a:pPr marL="0" indent="0" algn="l" rtl="0">
              <a:lnSpc>
                <a:spcPct val="100000"/>
              </a:lnSpc>
              <a:spcBef>
                <a:spcPts val="0"/>
              </a:spcBef>
              <a:buNone/>
            </a:pPr>
            <a:endParaRPr lang="zh-CN" sz="1800" b="1" dirty="0">
              <a:solidFill>
                <a:srgbClr val="555555"/>
              </a:solidFill>
              <a:effectLst/>
              <a:latin typeface="Calibri" panose="020F0502020204030204" pitchFamily="34" charset="0"/>
              <a:ea typeface="SimHei" panose="02010609060101010101" pitchFamily="49" charset="-122"/>
              <a:cs typeface="Calibri" panose="020F0502020204030204" pitchFamily="34" charset="0"/>
            </a:endParaRPr>
          </a:p>
          <a:p>
            <a:pPr marL="0" indent="0" algn="l" rtl="0">
              <a:lnSpc>
                <a:spcPct val="100000"/>
              </a:lnSpc>
              <a:spcBef>
                <a:spcPts val="0"/>
              </a:spcBef>
              <a:buNone/>
            </a:pPr>
            <a:r>
              <a:rPr lang="zh-CN" sz="1800" b="1" i="0" u="none" baseline="0" dirty="0">
                <a:solidFill>
                  <a:srgbClr val="555555"/>
                </a:solidFill>
                <a:effectLst/>
                <a:latin typeface="Calibri" panose="020F0502020204030204" pitchFamily="34" charset="0"/>
                <a:ea typeface="SimHei" panose="02010609060101010101" pitchFamily="49" charset="-122"/>
                <a:cs typeface="Calibri" panose="020F0502020204030204" pitchFamily="34" charset="0"/>
              </a:rPr>
              <a:t>城市、城镇和他们的居民正在他们的综合计划、发展法规和</a:t>
            </a:r>
            <a:r>
              <a:rPr lang="zh-CN" sz="1800" b="1" i="0" u="none" baseline="0" dirty="0">
                <a:solidFill>
                  <a:srgbClr val="555555"/>
                </a:solidFill>
                <a:latin typeface="Calibri" panose="020F0502020204030204" pitchFamily="34" charset="0"/>
                <a:ea typeface="SimHei" panose="02010609060101010101" pitchFamily="49" charset="-122"/>
                <a:cs typeface="Calibri" panose="020F0502020204030204" pitchFamily="34" charset="0"/>
              </a:rPr>
              <a:t>分区中实施这些变化。如果没有这些变化，住房不稳定和无家可归现象将继续增加。 </a:t>
            </a:r>
          </a:p>
          <a:p>
            <a:pPr marL="0" indent="0" algn="l" rtl="0">
              <a:lnSpc>
                <a:spcPct val="100000"/>
              </a:lnSpc>
              <a:spcBef>
                <a:spcPts val="0"/>
              </a:spcBef>
              <a:buNone/>
            </a:pPr>
            <a:endParaRPr lang="zh-CN" sz="1800" b="1" dirty="0">
              <a:solidFill>
                <a:srgbClr val="555555"/>
              </a:solidFill>
              <a:latin typeface="Calibri" panose="020F0502020204030204" pitchFamily="34" charset="0"/>
              <a:ea typeface="SimHei" panose="02010609060101010101" pitchFamily="49" charset="-122"/>
              <a:cs typeface="Calibri" panose="020F0502020204030204" pitchFamily="34" charset="0"/>
            </a:endParaRPr>
          </a:p>
        </p:txBody>
      </p:sp>
    </p:spTree>
    <p:extLst>
      <p:ext uri="{BB962C8B-B14F-4D97-AF65-F5344CB8AC3E}">
        <p14:creationId xmlns:p14="http://schemas.microsoft.com/office/powerpoint/2010/main" val="358702573"/>
      </p:ext>
    </p:extLst>
  </p:cSld>
  <p:clrMapOvr>
    <a:masterClrMapping/>
  </p:clrMapOvr>
</p:sld>
</file>

<file path=ppt/theme/theme1.xml><?xml version="1.0" encoding="utf-8"?>
<a:theme xmlns:a="http://schemas.openxmlformats.org/drawingml/2006/main" name="1_Office Theme">
  <a:themeElements>
    <a:clrScheme name="Commerce Primary">
      <a:dk1>
        <a:srgbClr val="555555"/>
      </a:dk1>
      <a:lt1>
        <a:srgbClr val="FFFFFF"/>
      </a:lt1>
      <a:dk2>
        <a:srgbClr val="555555"/>
      </a:dk2>
      <a:lt2>
        <a:srgbClr val="E6E6E6"/>
      </a:lt2>
      <a:accent1>
        <a:srgbClr val="00BCE8"/>
      </a:accent1>
      <a:accent2>
        <a:srgbClr val="EA5F14"/>
      </a:accent2>
      <a:accent3>
        <a:srgbClr val="BBCE00"/>
      </a:accent3>
      <a:accent4>
        <a:srgbClr val="9B0059"/>
      </a:accent4>
      <a:accent5>
        <a:srgbClr val="6E767D"/>
      </a:accent5>
      <a:accent6>
        <a:srgbClr val="0A82A0"/>
      </a:accent6>
      <a:hlink>
        <a:srgbClr val="0A82A0"/>
      </a:hlink>
      <a:folHlink>
        <a:srgbClr val="6E767D"/>
      </a:folHlink>
    </a:clrScheme>
    <a:fontScheme name="Commerce Fonts">
      <a:majorFont>
        <a:latin typeface="Roboto Light"/>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pic 1 PPT_R1" id="{D8C6B97A-302E-6E4B-9EC3-619D794F7FDC}" vid="{EA97A5D7-AA60-2443-AA01-56FEABE0B7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3cc9e15-318c-4057-9bfa-64fbbfe5b6a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B354DDEB61C304A8E8DD1CD7469E668" ma:contentTypeVersion="9" ma:contentTypeDescription="Create a new document." ma:contentTypeScope="" ma:versionID="2c02c6afa6b9b7f24c379ffb24e3dff3">
  <xsd:schema xmlns:xsd="http://www.w3.org/2001/XMLSchema" xmlns:xs="http://www.w3.org/2001/XMLSchema" xmlns:p="http://schemas.microsoft.com/office/2006/metadata/properties" xmlns:ns2="53cc9e15-318c-4057-9bfa-64fbbfe5b6ac" targetNamespace="http://schemas.microsoft.com/office/2006/metadata/properties" ma:root="true" ma:fieldsID="10127a6f4b0b81b39665b2aefbfd3feb" ns2:_="">
    <xsd:import namespace="53cc9e15-318c-4057-9bfa-64fbbfe5b6a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cc9e15-318c-4057-9bfa-64fbbfe5b6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4b305e3-a7fd-4400-901e-6178ad0ff05f"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CCA59C-F19F-4AF1-89E2-3CB0E6BA8428}">
  <ds:schemaRefs>
    <ds:schemaRef ds:uri="http://purl.org/dc/elements/1.1/"/>
    <ds:schemaRef ds:uri="http://schemas.openxmlformats.org/package/2006/metadata/core-properties"/>
    <ds:schemaRef ds:uri="http://purl.org/dc/terms/"/>
    <ds:schemaRef ds:uri="53cc9e15-318c-4057-9bfa-64fbbfe5b6ac"/>
    <ds:schemaRef ds:uri="http://schemas.microsoft.com/office/2006/documentManagement/types"/>
    <ds:schemaRef ds:uri="http://www.w3.org/XML/1998/namespace"/>
    <ds:schemaRef ds:uri="http://purl.org/dc/dcmitype/"/>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8746EC15-525E-425C-B6C2-6D413FBA637C}">
  <ds:schemaRefs>
    <ds:schemaRef ds:uri="http://schemas.microsoft.com/sharepoint/v3/contenttype/forms"/>
  </ds:schemaRefs>
</ds:datastoreItem>
</file>

<file path=customXml/itemProps3.xml><?xml version="1.0" encoding="utf-8"?>
<ds:datastoreItem xmlns:ds="http://schemas.openxmlformats.org/officeDocument/2006/customXml" ds:itemID="{23E33AB2-934E-4331-9321-47853ED2F1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cc9e15-318c-4057-9bfa-64fbbfe5b6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108</TotalTime>
  <Words>2085</Words>
  <Application>Microsoft Office PowerPoint</Application>
  <PresentationFormat>Widescreen</PresentationFormat>
  <Paragraphs>85</Paragraphs>
  <Slides>11</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vt:i4>
      </vt:variant>
    </vt:vector>
  </HeadingPairs>
  <TitlesOfParts>
    <vt:vector size="22" baseType="lpstr">
      <vt:lpstr>SimSun</vt:lpstr>
      <vt:lpstr>Abril Fatface</vt:lpstr>
      <vt:lpstr>Arial</vt:lpstr>
      <vt:lpstr>Calibri</vt:lpstr>
      <vt:lpstr>Roboto</vt:lpstr>
      <vt:lpstr>Roboto Black</vt:lpstr>
      <vt:lpstr>Roboto Condensed</vt:lpstr>
      <vt:lpstr>Roboto Light</vt:lpstr>
      <vt:lpstr>SimHei</vt:lpstr>
      <vt:lpstr>Times New Roman</vt:lpstr>
      <vt:lpstr>1_Office Theme</vt:lpstr>
      <vt:lpstr>为华盛顿州的无家可归者和最低收入家庭进行规划 </vt:lpstr>
      <vt:lpstr>住房成本持续上涨，但收入却无法跟上</vt:lpstr>
      <vt:lpstr>许多工薪阶层无法负担住房费用  </vt:lpstr>
      <vt:lpstr>成为无家可归者比我们许多人意识到的更容易</vt:lpstr>
      <vt:lpstr>我们社区中的无家可归者往往不被看见</vt:lpstr>
      <vt:lpstr>为所有人规划和提供住房</vt:lpstr>
      <vt:lpstr>华盛顿州的每个人都应住有所居</vt:lpstr>
      <vt:lpstr>我经常会想起斯波坎的一个家庭，他们就住在 河岸边。这是一个赫蒙族难民家庭，有五个孩子和一位祖母。  他们工作很努力，并获选入住仁人家园的住房。 多年以来，他们接受教育，养育家庭。家庭里的 全部五个孩子都毕业于华盛顿大学，也都继续从事很棒的工作。这正是因为 仁人家园拉了他们一把。”</vt:lpstr>
      <vt:lpstr>解决本州的住房危机要从地方法律开始</vt:lpstr>
      <vt:lpstr>PowerPoint Presentation</vt:lpstr>
      <vt:lpstr>资料来源</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for the Homeless &amp; Lowest Income Households in Washington</dc:title>
  <dc:creator>Elizabeth Yanak</dc:creator>
  <cp:lastModifiedBy>Reinbold, Mary (COM)</cp:lastModifiedBy>
  <cp:revision>5</cp:revision>
  <dcterms:created xsi:type="dcterms:W3CDTF">2023-06-15T22:20:31Z</dcterms:created>
  <dcterms:modified xsi:type="dcterms:W3CDTF">2023-07-05T21:05:29Z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b28dab0-186f-4845-bfac-1c8a5155546c_Enabled">
    <vt:lpwstr>true</vt:lpwstr>
  </property>
  <property fmtid="{D5CDD505-2E9C-101B-9397-08002B2CF9AE}" pid="3" name="MSIP_Label_1b28dab0-186f-4845-bfac-1c8a5155546c_SetDate">
    <vt:lpwstr>2023-06-15T22:44:11Z</vt:lpwstr>
  </property>
  <property fmtid="{D5CDD505-2E9C-101B-9397-08002B2CF9AE}" pid="4" name="MSIP_Label_1b28dab0-186f-4845-bfac-1c8a5155546c_Method">
    <vt:lpwstr>Standard</vt:lpwstr>
  </property>
  <property fmtid="{D5CDD505-2E9C-101B-9397-08002B2CF9AE}" pid="5" name="MSIP_Label_1b28dab0-186f-4845-bfac-1c8a5155546c_Name">
    <vt:lpwstr>Business Documents</vt:lpwstr>
  </property>
  <property fmtid="{D5CDD505-2E9C-101B-9397-08002B2CF9AE}" pid="6" name="MSIP_Label_1b28dab0-186f-4845-bfac-1c8a5155546c_SiteId">
    <vt:lpwstr>e4f8cdb6-a7d4-4fcb-ada7-9f0f5fb2ef1f</vt:lpwstr>
  </property>
  <property fmtid="{D5CDD505-2E9C-101B-9397-08002B2CF9AE}" pid="7" name="MSIP_Label_1b28dab0-186f-4845-bfac-1c8a5155546c_ActionId">
    <vt:lpwstr>9c039581-2c31-4d7a-896c-b15757124c8c</vt:lpwstr>
  </property>
  <property fmtid="{D5CDD505-2E9C-101B-9397-08002B2CF9AE}" pid="8" name="MSIP_Label_1b28dab0-186f-4845-bfac-1c8a5155546c_ContentBits">
    <vt:lpwstr>0</vt:lpwstr>
  </property>
  <property fmtid="{D5CDD505-2E9C-101B-9397-08002B2CF9AE}" pid="9" name="ContentTypeId">
    <vt:lpwstr>0x0101000B354DDEB61C304A8E8DD1CD7469E668</vt:lpwstr>
  </property>
  <property fmtid="{D5CDD505-2E9C-101B-9397-08002B2CF9AE}" pid="10" name="MediaServiceImageTags">
    <vt:lpwstr/>
  </property>
</Properties>
</file>