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1" r:id="rId4"/>
  </p:sldMasterIdLst>
  <p:notesMasterIdLst>
    <p:notesMasterId r:id="rId65"/>
  </p:notesMasterIdLst>
  <p:handoutMasterIdLst>
    <p:handoutMasterId r:id="rId66"/>
  </p:handoutMasterIdLst>
  <p:sldIdLst>
    <p:sldId id="256" r:id="rId5"/>
    <p:sldId id="257" r:id="rId6"/>
    <p:sldId id="310" r:id="rId7"/>
    <p:sldId id="365" r:id="rId8"/>
    <p:sldId id="261" r:id="rId9"/>
    <p:sldId id="366" r:id="rId10"/>
    <p:sldId id="348" r:id="rId11"/>
    <p:sldId id="321" r:id="rId12"/>
    <p:sldId id="267" r:id="rId13"/>
    <p:sldId id="311" r:id="rId14"/>
    <p:sldId id="312" r:id="rId15"/>
    <p:sldId id="313" r:id="rId16"/>
    <p:sldId id="314" r:id="rId17"/>
    <p:sldId id="315" r:id="rId18"/>
    <p:sldId id="363" r:id="rId19"/>
    <p:sldId id="262" r:id="rId20"/>
    <p:sldId id="335" r:id="rId21"/>
    <p:sldId id="320" r:id="rId22"/>
    <p:sldId id="343" r:id="rId23"/>
    <p:sldId id="337" r:id="rId24"/>
    <p:sldId id="342" r:id="rId25"/>
    <p:sldId id="359" r:id="rId26"/>
    <p:sldId id="323" r:id="rId27"/>
    <p:sldId id="319" r:id="rId28"/>
    <p:sldId id="276" r:id="rId29"/>
    <p:sldId id="281" r:id="rId30"/>
    <p:sldId id="344" r:id="rId31"/>
    <p:sldId id="279" r:id="rId32"/>
    <p:sldId id="282" r:id="rId33"/>
    <p:sldId id="284" r:id="rId34"/>
    <p:sldId id="360" r:id="rId35"/>
    <p:sldId id="287" r:id="rId36"/>
    <p:sldId id="351" r:id="rId37"/>
    <p:sldId id="331" r:id="rId38"/>
    <p:sldId id="347" r:id="rId39"/>
    <p:sldId id="364" r:id="rId40"/>
    <p:sldId id="361" r:id="rId41"/>
    <p:sldId id="341" r:id="rId42"/>
    <p:sldId id="332" r:id="rId43"/>
    <p:sldId id="354" r:id="rId44"/>
    <p:sldId id="333" r:id="rId45"/>
    <p:sldId id="296" r:id="rId46"/>
    <p:sldId id="300" r:id="rId47"/>
    <p:sldId id="301" r:id="rId48"/>
    <p:sldId id="302" r:id="rId49"/>
    <p:sldId id="304" r:id="rId50"/>
    <p:sldId id="350" r:id="rId51"/>
    <p:sldId id="305" r:id="rId52"/>
    <p:sldId id="355" r:id="rId53"/>
    <p:sldId id="362" r:id="rId54"/>
    <p:sldId id="326" r:id="rId55"/>
    <p:sldId id="327" r:id="rId56"/>
    <p:sldId id="308" r:id="rId57"/>
    <p:sldId id="352" r:id="rId58"/>
    <p:sldId id="349" r:id="rId59"/>
    <p:sldId id="356" r:id="rId60"/>
    <p:sldId id="357" r:id="rId61"/>
    <p:sldId id="367" r:id="rId62"/>
    <p:sldId id="309" r:id="rId63"/>
    <p:sldId id="260" r:id="rId64"/>
  </p:sldIdLst>
  <p:sldSz cx="12192000" cy="6858000"/>
  <p:notesSz cx="7010400" cy="9296400"/>
  <p:embeddedFontLst>
    <p:embeddedFont>
      <p:font typeface="Roboto Black" panose="020B0604020202020204" charset="0"/>
      <p:bold r:id="rId67"/>
      <p:boldItalic r:id="rId68"/>
    </p:embeddedFont>
    <p:embeddedFont>
      <p:font typeface="Roboto" panose="020B0604020202020204" charset="0"/>
      <p:regular r:id="rId69"/>
      <p:bold r:id="rId70"/>
      <p:italic r:id="rId71"/>
      <p:boldItalic r:id="rId72"/>
    </p:embeddedFont>
    <p:embeddedFont>
      <p:font typeface="Roboto Condensed" panose="020B0604020202020204" charset="0"/>
      <p:regular r:id="rId73"/>
      <p:bold r:id="rId74"/>
      <p:italic r:id="rId75"/>
      <p:boldItalic r:id="rId76"/>
    </p:embeddedFont>
    <p:embeddedFont>
      <p:font typeface="Roboto Light" panose="020B0604020202020204" charset="0"/>
      <p:regular r:id="rId77"/>
      <p:italic r:id="rId78"/>
    </p:embeddedFont>
    <p:embeddedFont>
      <p:font typeface="Abril Fatface" panose="020B0604020202020204" charset="0"/>
      <p:regular r:id="rId79"/>
    </p:embeddedFont>
    <p:embeddedFont>
      <p:font typeface="Calibri" panose="020F0502020204030204" pitchFamily="34"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63351" autoAdjust="0"/>
  </p:normalViewPr>
  <p:slideViewPr>
    <p:cSldViewPr snapToGrid="0">
      <p:cViewPr varScale="1">
        <p:scale>
          <a:sx n="60" d="100"/>
          <a:sy n="60"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handoutMaster" Target="handoutMasters/handoutMaster1.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529167523893245E-2"/>
          <c:y val="7.1760802112200678E-2"/>
          <c:w val="0.63027813529164856"/>
          <c:h val="0.85986049218122762"/>
        </c:manualLayout>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78-473C-A369-2CD14CF20E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78-473C-A369-2CD14CF20E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78-473C-A369-2CD14CF20EE6}"/>
              </c:ext>
            </c:extLst>
          </c:dPt>
          <c:cat>
            <c:strRef>
              <c:f>Sheet1!$A$2:$A$4</c:f>
              <c:strCache>
                <c:ptCount val="3"/>
                <c:pt idx="0">
                  <c:v>Rural: states/territories</c:v>
                </c:pt>
                <c:pt idx="1">
                  <c:v>Tribes</c:v>
                </c:pt>
                <c:pt idx="2">
                  <c:v>Urban: Entitlement cities/counties</c:v>
                </c:pt>
              </c:strCache>
            </c:strRef>
          </c:cat>
          <c:val>
            <c:numRef>
              <c:f>Sheet1!$B$2:$B$4</c:f>
              <c:numCache>
                <c:formatCode>0%</c:formatCode>
                <c:ptCount val="3"/>
                <c:pt idx="0">
                  <c:v>0.28000000000000003</c:v>
                </c:pt>
                <c:pt idx="1">
                  <c:v>0.04</c:v>
                </c:pt>
                <c:pt idx="2">
                  <c:v>0.68</c:v>
                </c:pt>
              </c:numCache>
            </c:numRef>
          </c:val>
          <c:extLst>
            <c:ext xmlns:c16="http://schemas.microsoft.com/office/drawing/2014/chart" uri="{C3380CC4-5D6E-409C-BE32-E72D297353CC}">
              <c16:uniqueId val="{00000006-6D78-473C-A369-2CD14CF20EE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661829134259541"/>
          <c:y val="7.9146971529075517E-4"/>
          <c:w val="0.35144814405755187"/>
          <c:h val="0.524842457594228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87" cy="466645"/>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sz="quarter" idx="1"/>
          </p:nvPr>
        </p:nvSpPr>
        <p:spPr>
          <a:xfrm>
            <a:off x="3971026" y="1"/>
            <a:ext cx="3037787" cy="466645"/>
          </a:xfrm>
          <a:prstGeom prst="rect">
            <a:avLst/>
          </a:prstGeom>
        </p:spPr>
        <p:txBody>
          <a:bodyPr vert="horz" lIns="91422" tIns="45711" rIns="91422" bIns="45711" rtlCol="0"/>
          <a:lstStyle>
            <a:lvl1pPr algn="r">
              <a:defRPr sz="1200"/>
            </a:lvl1pPr>
          </a:lstStyle>
          <a:p>
            <a:fld id="{DFC94BF7-3F3E-40F6-BCFA-B0E268397C6E}" type="datetimeFigureOut">
              <a:rPr lang="en-US" smtClean="0"/>
              <a:t>3/17/2020</a:t>
            </a:fld>
            <a:endParaRPr lang="en-US"/>
          </a:p>
        </p:txBody>
      </p:sp>
      <p:sp>
        <p:nvSpPr>
          <p:cNvPr id="4" name="Footer Placeholder 3"/>
          <p:cNvSpPr>
            <a:spLocks noGrp="1"/>
          </p:cNvSpPr>
          <p:nvPr>
            <p:ph type="ftr" sz="quarter" idx="2"/>
          </p:nvPr>
        </p:nvSpPr>
        <p:spPr>
          <a:xfrm>
            <a:off x="1" y="8829755"/>
            <a:ext cx="3037787" cy="466645"/>
          </a:xfrm>
          <a:prstGeom prst="rect">
            <a:avLst/>
          </a:prstGeom>
        </p:spPr>
        <p:txBody>
          <a:bodyPr vert="horz" lIns="91422" tIns="45711" rIns="91422"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71026" y="8829755"/>
            <a:ext cx="3037787" cy="466645"/>
          </a:xfrm>
          <a:prstGeom prst="rect">
            <a:avLst/>
          </a:prstGeom>
        </p:spPr>
        <p:txBody>
          <a:bodyPr vert="horz" lIns="91422" tIns="45711" rIns="91422" bIns="45711" rtlCol="0" anchor="b"/>
          <a:lstStyle>
            <a:lvl1pPr algn="r">
              <a:defRPr sz="1200"/>
            </a:lvl1pPr>
          </a:lstStyle>
          <a:p>
            <a:fld id="{888BB80D-4AF5-4273-B7F0-947B7BA93DFD}" type="slidenum">
              <a:rPr lang="en-US" smtClean="0"/>
              <a:t>‹#›</a:t>
            </a:fld>
            <a:endParaRPr lang="en-US"/>
          </a:p>
        </p:txBody>
      </p:sp>
    </p:spTree>
    <p:extLst>
      <p:ext uri="{BB962C8B-B14F-4D97-AF65-F5344CB8AC3E}">
        <p14:creationId xmlns:p14="http://schemas.microsoft.com/office/powerpoint/2010/main" val="3532089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7" tIns="46585" rIns="93167" bIns="46585"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67" tIns="46585" rIns="93167" bIns="46585" rtlCol="0"/>
          <a:lstStyle>
            <a:lvl1pPr algn="r">
              <a:defRPr sz="1200"/>
            </a:lvl1pPr>
          </a:lstStyle>
          <a:p>
            <a:fld id="{217516AD-9CCE-4AED-B7D6-9956EC345026}" type="datetimeFigureOut">
              <a:rPr lang="en-US" smtClean="0"/>
              <a:t>3/17/2020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5" rIns="93167" bIns="46585"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3167" tIns="46585" rIns="93167" bIns="4658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5" rIns="93167"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5" rIns="93167" bIns="46585" rtlCol="0" anchor="b"/>
          <a:lstStyle>
            <a:lvl1pPr algn="r">
              <a:defRPr sz="1200"/>
            </a:lvl1pPr>
          </a:lstStyle>
          <a:p>
            <a:fld id="{ABCFA56F-0FD5-4B40-A569-A2BF5F4EAEF9}" type="slidenum">
              <a:rPr lang="en-US" smtClean="0"/>
              <a:t>‹#›</a:t>
            </a:fld>
            <a:endParaRPr lang="en-US"/>
          </a:p>
        </p:txBody>
      </p:sp>
    </p:spTree>
    <p:extLst>
      <p:ext uri="{BB962C8B-B14F-4D97-AF65-F5344CB8AC3E}">
        <p14:creationId xmlns:p14="http://schemas.microsoft.com/office/powerpoint/2010/main" val="107934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mmerce.wa.gov/CDB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commerce.wa.gov/cdb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a:t>
            </a:fld>
            <a:endParaRPr lang="en-US"/>
          </a:p>
        </p:txBody>
      </p:sp>
    </p:spTree>
    <p:extLst>
      <p:ext uri="{BB962C8B-B14F-4D97-AF65-F5344CB8AC3E}">
        <p14:creationId xmlns:p14="http://schemas.microsoft.com/office/powerpoint/2010/main" val="146689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10</a:t>
            </a:fld>
            <a:endParaRPr lang="en-US"/>
          </a:p>
        </p:txBody>
      </p:sp>
    </p:spTree>
    <p:extLst>
      <p:ext uri="{BB962C8B-B14F-4D97-AF65-F5344CB8AC3E}">
        <p14:creationId xmlns:p14="http://schemas.microsoft.com/office/powerpoint/2010/main" val="273256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11</a:t>
            </a:fld>
            <a:endParaRPr lang="en-US"/>
          </a:p>
        </p:txBody>
      </p:sp>
    </p:spTree>
    <p:extLst>
      <p:ext uri="{BB962C8B-B14F-4D97-AF65-F5344CB8AC3E}">
        <p14:creationId xmlns:p14="http://schemas.microsoft.com/office/powerpoint/2010/main" val="307959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Microenterprise</a:t>
            </a:r>
            <a:r>
              <a:rPr lang="en-US" baseline="0" dirty="0" smtClean="0"/>
              <a:t> assistance could include grants/loans to sustain businesses </a:t>
            </a:r>
            <a:r>
              <a:rPr lang="en-US" baseline="0" smtClean="0"/>
              <a:t>through impacts</a:t>
            </a:r>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12</a:t>
            </a:fld>
            <a:endParaRPr lang="en-US"/>
          </a:p>
        </p:txBody>
      </p:sp>
    </p:spTree>
    <p:extLst>
      <p:ext uri="{BB962C8B-B14F-4D97-AF65-F5344CB8AC3E}">
        <p14:creationId xmlns:p14="http://schemas.microsoft.com/office/powerpoint/2010/main" val="38784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13</a:t>
            </a:fld>
            <a:endParaRPr lang="en-US"/>
          </a:p>
        </p:txBody>
      </p:sp>
    </p:spTree>
    <p:extLst>
      <p:ext uri="{BB962C8B-B14F-4D97-AF65-F5344CB8AC3E}">
        <p14:creationId xmlns:p14="http://schemas.microsoft.com/office/powerpoint/2010/main" val="229836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Environmental </a:t>
            </a:r>
            <a:r>
              <a:rPr lang="en-US" dirty="0" smtClean="0"/>
              <a:t>– NO choice limiting</a:t>
            </a:r>
            <a:r>
              <a:rPr lang="en-US" baseline="0" dirty="0" smtClean="0"/>
              <a:t> actions (even with other funds) once CDBG application submitted</a:t>
            </a:r>
          </a:p>
          <a:p>
            <a:endParaRPr lang="en-US" baseline="0" dirty="0" smtClean="0"/>
          </a:p>
          <a:p>
            <a:r>
              <a:rPr lang="en-US" b="1" baseline="0" dirty="0" smtClean="0"/>
              <a:t>Procurement</a:t>
            </a:r>
            <a:r>
              <a:rPr lang="en-US" baseline="0" dirty="0" smtClean="0"/>
              <a:t> – Consultants (</a:t>
            </a:r>
            <a:r>
              <a:rPr lang="en-US" baseline="0" dirty="0" err="1" smtClean="0"/>
              <a:t>ie</a:t>
            </a:r>
            <a:r>
              <a:rPr lang="en-US" baseline="0" dirty="0" smtClean="0"/>
              <a:t> engineers) and contracts to be CDBG funded must be procured in compliance with federal and state procurement requirements</a:t>
            </a:r>
          </a:p>
          <a:p>
            <a:endParaRPr lang="en-US" baseline="0" dirty="0" smtClean="0"/>
          </a:p>
          <a:p>
            <a:r>
              <a:rPr lang="en-US" b="1" baseline="0" dirty="0" smtClean="0"/>
              <a:t>Acquisition</a:t>
            </a:r>
            <a:r>
              <a:rPr lang="en-US" baseline="0" dirty="0" smtClean="0"/>
              <a:t> – Property acquired (even with other funds) for a CDBG-funded project must meet seller and tenant rights requirements</a:t>
            </a:r>
          </a:p>
          <a:p>
            <a:endParaRPr lang="en-US" baseline="0" dirty="0" smtClean="0"/>
          </a:p>
          <a:p>
            <a:r>
              <a:rPr lang="en-US" baseline="0" dirty="0" smtClean="0"/>
              <a:t>CONSULT CDBG STAFF EARLY</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14</a:t>
            </a:fld>
            <a:endParaRPr lang="en-US"/>
          </a:p>
        </p:txBody>
      </p:sp>
    </p:spTree>
    <p:extLst>
      <p:ext uri="{BB962C8B-B14F-4D97-AF65-F5344CB8AC3E}">
        <p14:creationId xmlns:p14="http://schemas.microsoft.com/office/powerpoint/2010/main" val="91280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now going to take a look at where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how to get access to our </a:t>
            </a:r>
            <a:r>
              <a:rPr lang="en-US" sz="1200" i="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online ZoomGrants Application.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next few slides, it will be helpful for you to reference the “Using ZoomGrants to Apply for CDBG General Purpose Grants” and the “ZoomGrants Application Print Preview”.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15</a:t>
            </a:fld>
            <a:endParaRPr lang="en-US"/>
          </a:p>
        </p:txBody>
      </p:sp>
    </p:spTree>
    <p:extLst>
      <p:ext uri="{BB962C8B-B14F-4D97-AF65-F5344CB8AC3E}">
        <p14:creationId xmlns:p14="http://schemas.microsoft.com/office/powerpoint/2010/main" val="137410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access the ZoomGrants Application, we recommend using the CHROME internet browser.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go to CDBG General Purpose Grant Web page and click on the “APPLY VIA ZOOMGRANTS button”.  This will take you directly to the ZoomGrants Application.</a:t>
            </a:r>
          </a:p>
          <a:p>
            <a:endParaRPr lang="en-US" dirty="0" smtClean="0"/>
          </a:p>
          <a:p>
            <a:endParaRPr lang="en-US" dirty="0" smtClean="0"/>
          </a:p>
          <a:p>
            <a:pPr marL="0" lvl="1">
              <a:spcBef>
                <a:spcPts val="1000"/>
              </a:spcBef>
              <a:buClr>
                <a:schemeClr val="tx2"/>
              </a:buClr>
            </a:pPr>
            <a:endParaRPr lang="en-US" sz="2800" dirty="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16</a:t>
            </a:fld>
            <a:endParaRPr lang="en-US"/>
          </a:p>
        </p:txBody>
      </p:sp>
    </p:spTree>
    <p:extLst>
      <p:ext uri="{BB962C8B-B14F-4D97-AF65-F5344CB8AC3E}">
        <p14:creationId xmlns:p14="http://schemas.microsoft.com/office/powerpoint/2010/main" val="303438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you’ve gotten into ZoomGrants, let’s first review how the process works.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Here is when you may want to reference the “Using ZG to Apply for CDGB GP Grants” document.  It walks you through the steps providing helpful tips.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Basically you need to get an account, assign collaborators as necessary, and follow the instructions.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 are in ZoomGrants, there’s 3 Parts to your Submittal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first review the CDBG Application Resource Material located in the ZoomGrants </a:t>
            </a:r>
            <a:r>
              <a:rPr lang="en-US" sz="1200" i="1" kern="1200" dirty="0" smtClean="0">
                <a:solidFill>
                  <a:schemeClr val="tx1"/>
                </a:solidFill>
                <a:effectLst/>
                <a:latin typeface="+mn-lt"/>
                <a:ea typeface="+mn-ea"/>
                <a:cs typeface="+mn-cs"/>
              </a:rPr>
              <a:t>Library Tab</a:t>
            </a:r>
            <a:r>
              <a:rPr lang="en-US" sz="1200" kern="1200" dirty="0" smtClean="0">
                <a:solidFill>
                  <a:schemeClr val="tx1"/>
                </a:solidFill>
                <a:effectLst/>
                <a:latin typeface="+mn-lt"/>
                <a:ea typeface="+mn-ea"/>
                <a:cs typeface="+mn-cs"/>
              </a:rPr>
              <a:t> &amp; within each CDBG Application Tab Instructions Button.  Next you Answer Questions within each CDBG Application Tab.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Lastly you upload applicable documents needed for your submittal.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go to Submit, ZoomGrants will let you know if there are required items missing.  </a:t>
            </a: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v"/>
            </a:pPr>
            <a:r>
              <a:rPr lang="en-US" sz="1200" kern="1200" dirty="0" smtClean="0">
                <a:solidFill>
                  <a:schemeClr val="tx1"/>
                </a:solidFill>
                <a:effectLst/>
                <a:latin typeface="+mn-lt"/>
                <a:ea typeface="+mn-ea"/>
                <a:cs typeface="+mn-cs"/>
              </a:rPr>
              <a:t>Are there questions about the online access or the application process at this point?</a:t>
            </a: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Ok – time for a quick break.  When we come back, we will start back off by watching a short ZoomGrants video clip.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17</a:t>
            </a:fld>
            <a:endParaRPr lang="en-US"/>
          </a:p>
        </p:txBody>
      </p:sp>
    </p:spTree>
    <p:extLst>
      <p:ext uri="{BB962C8B-B14F-4D97-AF65-F5344CB8AC3E}">
        <p14:creationId xmlns:p14="http://schemas.microsoft.com/office/powerpoint/2010/main" val="267746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Wingdings" panose="05000000000000000000" pitchFamily="2" charset="2"/>
              <a:buChar char="Ø"/>
            </a:pPr>
            <a:r>
              <a:rPr lang="en-US" dirty="0"/>
              <a:t>Get Video ready </a:t>
            </a:r>
          </a:p>
          <a:p>
            <a:pPr lvl="0"/>
            <a:endParaRPr lang="en-US" dirty="0"/>
          </a:p>
          <a:p>
            <a:pPr marL="171433" indent="-171433">
              <a:buFont typeface="Arial" panose="020B0604020202020204" pitchFamily="34" charset="0"/>
              <a:buChar char="•"/>
            </a:pPr>
            <a:r>
              <a:rPr lang="en-US" dirty="0"/>
              <a:t>During Break pull up CDBG GP Website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18</a:t>
            </a:fld>
            <a:endParaRPr lang="en-US"/>
          </a:p>
        </p:txBody>
      </p:sp>
    </p:spTree>
    <p:extLst>
      <p:ext uri="{BB962C8B-B14F-4D97-AF65-F5344CB8AC3E}">
        <p14:creationId xmlns:p14="http://schemas.microsoft.com/office/powerpoint/2010/main" val="58381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 your viewing pleasure – enjoy this AWESOME ZoomGrants Video </a:t>
            </a:r>
            <a:r>
              <a:rPr lang="en-US" sz="1200" kern="1200" dirty="0" smtClean="0">
                <a:solidFill>
                  <a:schemeClr val="tx1"/>
                </a:solidFill>
                <a:effectLst/>
                <a:latin typeface="+mn-lt"/>
                <a:ea typeface="+mn-ea"/>
                <a:cs typeface="+mn-cs"/>
                <a:sym typeface="Wingdings" panose="05000000000000000000" pitchFamily="2" charset="2"/>
              </a:rPr>
              <a:t></a:t>
            </a:r>
            <a:endParaRPr lang="en-US" dirty="0" smtClean="0">
              <a:effectLst/>
            </a:endParaRPr>
          </a:p>
          <a:p>
            <a:r>
              <a:rPr lang="en-US" dirty="0" smtClean="0">
                <a:effectLst/>
              </a:rPr>
              <a:t> </a:t>
            </a:r>
          </a:p>
          <a:p>
            <a:r>
              <a:rPr lang="en-US" dirty="0" smtClean="0">
                <a:effectLst/>
              </a:rPr>
              <a:t>We will be stopping it about 4 minutes - before it gets into the Post Award information.  The YouTube Link is shown here &amp; also located on our CDBG GP Web page.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19</a:t>
            </a:fld>
            <a:endParaRPr lang="en-US"/>
          </a:p>
        </p:txBody>
      </p:sp>
    </p:spTree>
    <p:extLst>
      <p:ext uri="{BB962C8B-B14F-4D97-AF65-F5344CB8AC3E}">
        <p14:creationId xmlns:p14="http://schemas.microsoft.com/office/powerpoint/2010/main" val="350435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2</a:t>
            </a:fld>
            <a:endParaRPr lang="en-US"/>
          </a:p>
        </p:txBody>
      </p:sp>
    </p:spTree>
    <p:extLst>
      <p:ext uri="{BB962C8B-B14F-4D97-AF65-F5344CB8AC3E}">
        <p14:creationId xmlns:p14="http://schemas.microsoft.com/office/powerpoint/2010/main" val="153675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mentioned in the video, ZoomGrants is set up with a 2 Tab Structure.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Level one consists of Administrative Tabs such as:  Open Programs, Description, Requirements, Restrictions, Library, and Contact Admin.  The </a:t>
            </a:r>
            <a:r>
              <a:rPr lang="en-US" sz="1200" i="1" kern="1200" dirty="0" smtClean="0">
                <a:solidFill>
                  <a:schemeClr val="tx1"/>
                </a:solidFill>
                <a:effectLst/>
                <a:latin typeface="+mn-lt"/>
                <a:ea typeface="+mn-ea"/>
                <a:cs typeface="+mn-cs"/>
              </a:rPr>
              <a:t>Contact Admin Tab</a:t>
            </a:r>
            <a:r>
              <a:rPr lang="en-US" sz="1200" kern="1200" dirty="0" smtClean="0">
                <a:solidFill>
                  <a:schemeClr val="tx1"/>
                </a:solidFill>
                <a:effectLst/>
                <a:latin typeface="+mn-lt"/>
                <a:ea typeface="+mn-ea"/>
                <a:cs typeface="+mn-cs"/>
              </a:rPr>
              <a:t> sends a direct link to my email.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Level two tabs are:  CDBG Application Tabs.  These are used to respond to application questions and are named specific to the General Purpose 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Tab you see is Applicant Contact Information.  This is a mandatory ZoomGrants Tab used to enter basic project, applicant &amp; organization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not using the “Pre-application function” this cycle in our application.</a:t>
            </a: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Here is when you may want to reference the ZoomGrants Application Print Preview document.  This gives an “At a glance view” of the CDBG ZoomGrants Application.  It starts with next ZoomGrants tab:  </a:t>
            </a:r>
            <a:r>
              <a:rPr lang="en-US" sz="1200" i="1" kern="1200" dirty="0" smtClean="0">
                <a:solidFill>
                  <a:schemeClr val="tx1"/>
                </a:solidFill>
                <a:effectLst/>
                <a:latin typeface="+mn-lt"/>
                <a:ea typeface="+mn-ea"/>
                <a:cs typeface="+mn-cs"/>
              </a:rPr>
              <a:t>“Eligibility Summary</a:t>
            </a:r>
            <a:r>
              <a:rPr lang="en-US" sz="1200" kern="1200" dirty="0" smtClean="0">
                <a:solidFill>
                  <a:schemeClr val="tx1"/>
                </a:solidFill>
                <a:effectLst/>
                <a:latin typeface="+mn-lt"/>
                <a:ea typeface="+mn-ea"/>
                <a:cs typeface="+mn-cs"/>
              </a:rPr>
              <a:t>” and shows the questions through the </a:t>
            </a:r>
            <a:r>
              <a:rPr lang="en-US" sz="1200" i="1" kern="1200" dirty="0" smtClean="0">
                <a:solidFill>
                  <a:schemeClr val="tx1"/>
                </a:solidFill>
                <a:effectLst/>
                <a:latin typeface="+mn-lt"/>
                <a:ea typeface="+mn-ea"/>
                <a:cs typeface="+mn-cs"/>
              </a:rPr>
              <a:t>Your Uploaded Documents Tab</a:t>
            </a:r>
            <a:r>
              <a:rPr lang="en-US" sz="1200" kern="1200" dirty="0" smtClean="0">
                <a:solidFill>
                  <a:schemeClr val="tx1"/>
                </a:solidFill>
                <a:effectLst/>
                <a:latin typeface="+mn-lt"/>
                <a:ea typeface="+mn-ea"/>
                <a:cs typeface="+mn-cs"/>
              </a:rPr>
              <a:t>.</a:t>
            </a:r>
          </a:p>
          <a:p>
            <a:pPr defTabSz="914308">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20</a:t>
            </a:fld>
            <a:endParaRPr lang="en-US"/>
          </a:p>
        </p:txBody>
      </p:sp>
    </p:spTree>
    <p:extLst>
      <p:ext uri="{BB962C8B-B14F-4D97-AF65-F5344CB8AC3E}">
        <p14:creationId xmlns:p14="http://schemas.microsoft.com/office/powerpoint/2010/main" val="93851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each CDBG Application Tab there are specific instructions.  These include Links, Guidance, Crosswalk to Tab Questions and Sections.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“Instructions Button” has a Show/Hide feature.  This is helpful to have open when answering questions, but may be nice to hide when in review mode.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Information in the “Instructions Button” may direct you to Guidance Material needed to answer Questions.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i="1" kern="1200" dirty="0" smtClean="0">
                <a:solidFill>
                  <a:schemeClr val="tx1"/>
                </a:solidFill>
                <a:effectLst/>
                <a:latin typeface="+mn-lt"/>
                <a:ea typeface="+mn-ea"/>
                <a:cs typeface="+mn-cs"/>
              </a:rPr>
              <a:t> Your Uploaded Documents Tab’s </a:t>
            </a:r>
            <a:r>
              <a:rPr lang="en-US" sz="1200" kern="1200" dirty="0" smtClean="0">
                <a:solidFill>
                  <a:schemeClr val="tx1"/>
                </a:solidFill>
                <a:effectLst/>
                <a:latin typeface="+mn-lt"/>
                <a:ea typeface="+mn-ea"/>
                <a:cs typeface="+mn-cs"/>
              </a:rPr>
              <a:t>Instructions we’ve included a Visual of REQUIRED DOCUMENTS TO UPLOAD </a:t>
            </a:r>
            <a:r>
              <a:rPr lang="en-US" sz="1200" i="1" kern="1200" dirty="0" smtClean="0">
                <a:solidFill>
                  <a:schemeClr val="tx1"/>
                </a:solidFill>
                <a:effectLst/>
                <a:latin typeface="+mn-lt"/>
                <a:ea typeface="+mn-ea"/>
                <a:cs typeface="+mn-cs"/>
              </a:rPr>
              <a:t>prior</a:t>
            </a:r>
            <a:r>
              <a:rPr lang="en-US" sz="1200" kern="1200" dirty="0" smtClean="0">
                <a:solidFill>
                  <a:schemeClr val="tx1"/>
                </a:solidFill>
                <a:effectLst/>
                <a:latin typeface="+mn-lt"/>
                <a:ea typeface="+mn-ea"/>
                <a:cs typeface="+mn-cs"/>
              </a:rPr>
              <a:t> to your application Submittal, as well as Examples of how to organize &amp; upload other documents.</a:t>
            </a: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en-US" sz="1200" kern="1200" dirty="0" smtClean="0">
                <a:solidFill>
                  <a:schemeClr val="tx1"/>
                </a:solidFill>
                <a:effectLst/>
                <a:latin typeface="+mn-lt"/>
                <a:ea typeface="+mn-ea"/>
                <a:cs typeface="+mn-cs"/>
              </a:rPr>
              <a:t>Now I’m going to hand over the presentation to Sheila to go over ways to meet your Eligibility.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21</a:t>
            </a:fld>
            <a:endParaRPr lang="en-US"/>
          </a:p>
        </p:txBody>
      </p:sp>
    </p:spTree>
    <p:extLst>
      <p:ext uri="{BB962C8B-B14F-4D97-AF65-F5344CB8AC3E}">
        <p14:creationId xmlns:p14="http://schemas.microsoft.com/office/powerpoint/2010/main" val="3639114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Resources for this part of the p</a:t>
            </a:r>
            <a:r>
              <a:rPr lang="en-US" dirty="0" smtClean="0"/>
              <a:t>resentation</a:t>
            </a:r>
            <a:r>
              <a:rPr lang="en-US" baseline="0" dirty="0" smtClean="0"/>
              <a:t> include the Low- and Moderate-income Guide and LMI Benefit Worksheet.</a:t>
            </a:r>
          </a:p>
          <a:p>
            <a:endParaRPr lang="en-US" baseline="0" dirty="0" smtClean="0"/>
          </a:p>
          <a:p>
            <a:r>
              <a:rPr lang="en-US" baseline="0" dirty="0" smtClean="0"/>
              <a:t>You may also want to reference the </a:t>
            </a:r>
            <a:r>
              <a:rPr lang="en-US" baseline="0" dirty="0" err="1" smtClean="0"/>
              <a:t>ZoomGrants</a:t>
            </a:r>
            <a:r>
              <a:rPr lang="en-US" baseline="0" dirty="0" smtClean="0"/>
              <a:t> Application Print Preview document.</a:t>
            </a:r>
          </a:p>
          <a:p>
            <a:endParaRPr lang="en-US" baseline="0" dirty="0" smtClean="0"/>
          </a:p>
          <a:p>
            <a:r>
              <a:rPr lang="en-US" baseline="0" dirty="0" smtClean="0"/>
              <a:t>Documents are also available in the </a:t>
            </a:r>
            <a:r>
              <a:rPr lang="en-US" baseline="0" dirty="0" err="1" smtClean="0"/>
              <a:t>ZoomGrants</a:t>
            </a:r>
            <a:r>
              <a:rPr lang="en-US" baseline="0" dirty="0" smtClean="0"/>
              <a:t> Library and on the CDBG Website.</a:t>
            </a: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22</a:t>
            </a:fld>
            <a:endParaRPr lang="en-US"/>
          </a:p>
        </p:txBody>
      </p:sp>
    </p:spTree>
    <p:extLst>
      <p:ext uri="{BB962C8B-B14F-4D97-AF65-F5344CB8AC3E}">
        <p14:creationId xmlns:p14="http://schemas.microsoft.com/office/powerpoint/2010/main" val="2286356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CDBG-funded activity must document </a:t>
            </a:r>
            <a:r>
              <a:rPr lang="en-US" sz="1200" b="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it benefits low- and moderate-income persons, or in limited circumstances how it meets one of two other alternate national objectives.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majority of CDBG project’s principally benefit LMI persons.  LMI is defined as a persons with a household income no more than 80% of the area median income for their county.  For</a:t>
            </a:r>
            <a:r>
              <a:rPr lang="en-US" sz="1200" kern="1200" baseline="0" dirty="0" smtClean="0">
                <a:solidFill>
                  <a:schemeClr val="tx1"/>
                </a:solidFill>
                <a:effectLst/>
                <a:latin typeface="+mn-lt"/>
                <a:ea typeface="+mn-ea"/>
                <a:cs typeface="+mn-cs"/>
              </a:rPr>
              <a:t> example if you were to look at the CDBG income limits chart, in Adams County it is $51,450 for a family of four.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Low- and Moderate-Income Guide walks you through the steps you will need to take to determine which benefit category applies to your project; the documentation options for that category; and, how to upload the documents to </a:t>
            </a:r>
            <a:r>
              <a:rPr lang="en-US" sz="1200" kern="1200" dirty="0" err="1" smtClean="0">
                <a:solidFill>
                  <a:schemeClr val="tx1"/>
                </a:solidFill>
                <a:effectLst/>
                <a:latin typeface="+mn-lt"/>
                <a:ea typeface="+mn-ea"/>
                <a:cs typeface="+mn-cs"/>
              </a:rPr>
              <a:t>ZoomGrants</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rPr>
              <a:t>Worksheet</a:t>
            </a:r>
            <a:r>
              <a:rPr lang="en-US" sz="1200" kern="1200" dirty="0" smtClean="0">
                <a:solidFill>
                  <a:schemeClr val="tx1"/>
                </a:solidFill>
                <a:effectLst/>
                <a:latin typeface="+mn-lt"/>
                <a:ea typeface="+mn-ea"/>
                <a:cs typeface="+mn-cs"/>
              </a:rPr>
              <a:t> summarizes your determination and will be helpful in transferring your answers to Q2-9 in </a:t>
            </a:r>
            <a:r>
              <a:rPr lang="en-US" sz="1200" kern="1200" dirty="0" err="1" smtClean="0">
                <a:solidFill>
                  <a:schemeClr val="tx1"/>
                </a:solidFill>
                <a:effectLst/>
                <a:latin typeface="+mn-lt"/>
                <a:ea typeface="+mn-ea"/>
                <a:cs typeface="+mn-cs"/>
              </a:rPr>
              <a:t>ZoomGrants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23</a:t>
            </a:fld>
            <a:endParaRPr lang="en-US"/>
          </a:p>
        </p:txBody>
      </p:sp>
    </p:spTree>
    <p:extLst>
      <p:ext uri="{BB962C8B-B14F-4D97-AF65-F5344CB8AC3E}">
        <p14:creationId xmlns:p14="http://schemas.microsoft.com/office/powerpoint/2010/main" val="71582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 documenting benefit to LMI persons is to clearly define </a:t>
            </a:r>
            <a:r>
              <a:rPr lang="en-US" sz="1200" b="1" kern="1200" dirty="0" smtClean="0">
                <a:solidFill>
                  <a:schemeClr val="tx1"/>
                </a:solidFill>
                <a:effectLst/>
                <a:latin typeface="+mn-lt"/>
                <a:ea typeface="+mn-ea"/>
                <a:cs typeface="+mn-cs"/>
              </a:rPr>
              <a:t>who benefits </a:t>
            </a:r>
            <a:r>
              <a:rPr lang="en-US" sz="1200" kern="1200" dirty="0" smtClean="0">
                <a:solidFill>
                  <a:schemeClr val="tx1"/>
                </a:solidFill>
                <a:effectLst/>
                <a:latin typeface="+mn-lt"/>
                <a:ea typeface="+mn-ea"/>
                <a:cs typeface="+mn-cs"/>
              </a:rPr>
              <a:t>from the proposed project and </a:t>
            </a:r>
            <a:r>
              <a:rPr lang="en-US" sz="1200" b="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Based on the population to be served, there are two major benefit activities – Area benefit and Direct benefit.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project will benefit everyone in a primarily residential area that can be defined by geographic boundaries, then it is providing an area benefit.  </a:t>
            </a:r>
          </a:p>
          <a:p>
            <a:r>
              <a:rPr lang="en-US" sz="1200" kern="1200" dirty="0" smtClean="0">
                <a:solidFill>
                  <a:schemeClr val="tx1"/>
                </a:solidFill>
                <a:effectLst/>
                <a:latin typeface="+mn-lt"/>
                <a:ea typeface="+mn-ea"/>
                <a:cs typeface="+mn-cs"/>
              </a:rPr>
              <a:t>For example a fire station improvement. The geographic</a:t>
            </a:r>
            <a:r>
              <a:rPr lang="en-US" sz="1200" kern="1200" baseline="0" dirty="0" smtClean="0">
                <a:solidFill>
                  <a:schemeClr val="tx1"/>
                </a:solidFill>
                <a:effectLst/>
                <a:latin typeface="+mn-lt"/>
                <a:ea typeface="+mn-ea"/>
                <a:cs typeface="+mn-cs"/>
              </a:rPr>
              <a:t> boundary is </a:t>
            </a:r>
            <a:r>
              <a:rPr lang="en-US" sz="1200" kern="1200" dirty="0" smtClean="0">
                <a:solidFill>
                  <a:schemeClr val="tx1"/>
                </a:solidFill>
                <a:effectLst/>
                <a:latin typeface="+mn-lt"/>
                <a:ea typeface="+mn-ea"/>
                <a:cs typeface="+mn-cs"/>
              </a:rPr>
              <a:t>defined</a:t>
            </a:r>
            <a:r>
              <a:rPr lang="en-US" sz="1200" kern="1200" baseline="0" dirty="0" smtClean="0">
                <a:solidFill>
                  <a:schemeClr val="tx1"/>
                </a:solidFill>
                <a:effectLst/>
                <a:latin typeface="+mn-lt"/>
                <a:ea typeface="+mn-ea"/>
                <a:cs typeface="+mn-cs"/>
              </a:rPr>
              <a:t> by a</a:t>
            </a:r>
            <a:r>
              <a:rPr lang="en-US" sz="1200" kern="1200" dirty="0" smtClean="0">
                <a:solidFill>
                  <a:schemeClr val="tx1"/>
                </a:solidFill>
                <a:effectLst/>
                <a:latin typeface="+mn-lt"/>
                <a:ea typeface="+mn-ea"/>
                <a:cs typeface="+mn-cs"/>
              </a:rPr>
              <a:t> fire district and it serves all residents of the district.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project targets services </a:t>
            </a:r>
            <a:r>
              <a:rPr lang="en-US" sz="1200" b="1" kern="1200" dirty="0" smtClean="0">
                <a:solidFill>
                  <a:schemeClr val="tx1"/>
                </a:solidFill>
                <a:effectLst/>
                <a:latin typeface="+mn-lt"/>
                <a:ea typeface="+mn-ea"/>
                <a:cs typeface="+mn-cs"/>
              </a:rPr>
              <a:t>directly</a:t>
            </a:r>
            <a:r>
              <a:rPr lang="en-US" sz="1200" kern="1200" dirty="0" smtClean="0">
                <a:solidFill>
                  <a:schemeClr val="tx1"/>
                </a:solidFill>
                <a:effectLst/>
                <a:latin typeface="+mn-lt"/>
                <a:ea typeface="+mn-ea"/>
                <a:cs typeface="+mn-cs"/>
              </a:rPr>
              <a:t> to LMI groups or uses income qualification processes to benefit </a:t>
            </a:r>
            <a:r>
              <a:rPr lang="en-US" sz="1200" b="1"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LMI populations, these projects provide a direct benefit.  For example farmworker housing, construction of senior centers, or local assistance programs such a housing rehabilitation programs provide direct benefit.</a:t>
            </a:r>
          </a:p>
          <a:p>
            <a:endParaRPr lang="en-US" dirty="0"/>
          </a:p>
        </p:txBody>
      </p:sp>
      <p:sp>
        <p:nvSpPr>
          <p:cNvPr id="4" name="Slide Number Placeholder 3"/>
          <p:cNvSpPr>
            <a:spLocks noGrp="1"/>
          </p:cNvSpPr>
          <p:nvPr>
            <p:ph type="sldNum" sz="quarter" idx="10"/>
          </p:nvPr>
        </p:nvSpPr>
        <p:spPr/>
        <p:txBody>
          <a:bodyPr/>
          <a:lstStyle/>
          <a:p>
            <a:fld id="{BCE1B1CB-8F12-4CAD-907E-0DECD83FFA02}" type="slidenum">
              <a:rPr lang="en-US" smtClean="0"/>
              <a:t>24</a:t>
            </a:fld>
            <a:endParaRPr lang="en-US"/>
          </a:p>
        </p:txBody>
      </p:sp>
    </p:spTree>
    <p:extLst>
      <p:ext uri="{BB962C8B-B14F-4D97-AF65-F5344CB8AC3E}">
        <p14:creationId xmlns:p14="http://schemas.microsoft.com/office/powerpoint/2010/main" val="1522322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Area benefit activities are the most common CDBG activity.  If your project benefits everyone in a primarily residential area, has geographical defined boundaries, such as a utility system service area or special purpose district, it is eligible for CDBG funding if you can document that </a:t>
            </a:r>
            <a:r>
              <a:rPr lang="en-US" sz="1200" u="sng" kern="1200" dirty="0" smtClean="0">
                <a:solidFill>
                  <a:schemeClr val="tx1"/>
                </a:solidFill>
                <a:effectLst/>
                <a:latin typeface="+mn-lt"/>
                <a:ea typeface="+mn-ea"/>
                <a:cs typeface="+mn-cs"/>
              </a:rPr>
              <a:t>at least 51% of the residents are low- or moderate-income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Applicants must map the service area and determine the total number of persons and households in the service area.  CDBG will accept a variety of maps and population data sources.  Maps must show the jurisdiction and service area boundaries as well as the project location.  Data sources can include OFM Population estimates, 2010 Census population estimates, or the number of households in a utility system or district.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 understand who benefits overall, you will need to determine and document number of low- and moderate-income persons that will benefit.</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25</a:t>
            </a:fld>
            <a:endParaRPr lang="en-US"/>
          </a:p>
        </p:txBody>
      </p:sp>
    </p:spTree>
    <p:extLst>
      <p:ext uri="{BB962C8B-B14F-4D97-AF65-F5344CB8AC3E}">
        <p14:creationId xmlns:p14="http://schemas.microsoft.com/office/powerpoint/2010/main" val="352161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ways to document LMI area benefit: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HUD LMI percentages for each city/town. To use HUD’s LMI percentage the service area must match the city/town boundaries.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HUD LMI percentages for each census block group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Conduct an income Survey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drill down into each option in the next few slides.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26</a:t>
            </a:fld>
            <a:endParaRPr lang="en-US"/>
          </a:p>
        </p:txBody>
      </p:sp>
    </p:spTree>
    <p:extLst>
      <p:ext uri="{BB962C8B-B14F-4D97-AF65-F5344CB8AC3E}">
        <p14:creationId xmlns:p14="http://schemas.microsoft.com/office/powerpoint/2010/main" val="3671568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Option 1 -- HUD provides a list of eligible jurisdictions with their LMI percentages.  The is available in the </a:t>
            </a:r>
            <a:r>
              <a:rPr lang="en-US" sz="1200" kern="1200" dirty="0" err="1" smtClean="0">
                <a:solidFill>
                  <a:schemeClr val="tx1"/>
                </a:solidFill>
                <a:effectLst/>
                <a:latin typeface="+mn-lt"/>
                <a:ea typeface="+mn-ea"/>
                <a:cs typeface="+mn-cs"/>
              </a:rPr>
              <a:t>ZoomGrants</a:t>
            </a:r>
            <a:r>
              <a:rPr lang="en-US" sz="1200" kern="1200" dirty="0" smtClean="0">
                <a:solidFill>
                  <a:schemeClr val="tx1"/>
                </a:solidFill>
                <a:effectLst/>
                <a:latin typeface="+mn-lt"/>
                <a:ea typeface="+mn-ea"/>
                <a:cs typeface="+mn-cs"/>
              </a:rPr>
              <a:t> Library and is also posted on our website under “Technical Assistance Resources”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local government’s service area aligns with jurisdiction boundaries and</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listed at 51% or greater LMI population, the LMI benefit can be based on the percentage listed.  The city of Aberdeen for example could document an LMI benefit of 52.47 percent.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document the LMI benefit the LG follows the steps in the Guide, completes the LMI Worksheet and follows the documentation instructions by uploading a:</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Map showing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jurisdiction boundaries and corresponding service area, as well as project location,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Documentation of city/town population and LMI percentage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service area is a portion of or extends beyond the jurisdiction boundaries </a:t>
            </a:r>
            <a:r>
              <a:rPr lang="en-US" sz="1200" b="1"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is not listed as LMI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options:</a:t>
            </a:r>
          </a:p>
          <a:p>
            <a:r>
              <a:rPr lang="en-US" sz="1200" kern="1200" dirty="0" smtClean="0">
                <a:solidFill>
                  <a:schemeClr val="tx1"/>
                </a:solidFill>
                <a:effectLst/>
                <a:latin typeface="+mn-lt"/>
                <a:ea typeface="+mn-ea"/>
                <a:cs typeface="+mn-cs"/>
              </a:rPr>
              <a:t>HUD LMI/Block Group Data (works in limited cases)  OR  Income survey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27</a:t>
            </a:fld>
            <a:endParaRPr lang="en-US"/>
          </a:p>
        </p:txBody>
      </p:sp>
    </p:spTree>
    <p:extLst>
      <p:ext uri="{BB962C8B-B14F-4D97-AF65-F5344CB8AC3E}">
        <p14:creationId xmlns:p14="http://schemas.microsoft.com/office/powerpoint/2010/main" val="2504982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HUD provides LMI data for every Census block group.  Applicants can review Census maps to establish how closely the block group boundaries match the proposed service area boundaries.  Maps are available through your planning department or access HUD’s interactive map via the link in the LMI Guide or at the CDBG website.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note of caution, it can be difficult to document LMI using block group data.  Census block groups are geographically large in rural areas, so this data is useful only in limited circumstances.  If you plan to use this method, please contact CDBG staff to discuss this option before you apply.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document submit a map showing which Census blocks you used and how they match the service area.  If more than one Census block is involved, you must show how the aggregate LMI percentage is correctly calculated.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28</a:t>
            </a:fld>
            <a:endParaRPr lang="en-US"/>
          </a:p>
        </p:txBody>
      </p:sp>
    </p:spTree>
    <p:extLst>
      <p:ext uri="{BB962C8B-B14F-4D97-AF65-F5344CB8AC3E}">
        <p14:creationId xmlns:p14="http://schemas.microsoft.com/office/powerpoint/2010/main" val="3580771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HUD LMI data doesn’t match your service area boundaries or appear accurate you may choose to conduct an Income Survey.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CDBG has its own survey guide and also accepts surveys conducted using the Infrastructure Assistance Coordinating Council Guide.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IACC guide should be used if applicants are also applying to PWB, DOH, ECY, USDA-RD for this project during this years</a:t>
            </a:r>
            <a:r>
              <a:rPr lang="en-US" sz="1200" kern="1200" baseline="0" dirty="0" smtClean="0">
                <a:solidFill>
                  <a:schemeClr val="tx1"/>
                </a:solidFill>
                <a:effectLst/>
                <a:latin typeface="+mn-lt"/>
                <a:ea typeface="+mn-ea"/>
                <a:cs typeface="+mn-cs"/>
              </a:rPr>
              <a:t> cycle,</a:t>
            </a:r>
            <a:r>
              <a:rPr lang="en-US" sz="1200" kern="1200" dirty="0" smtClean="0">
                <a:solidFill>
                  <a:schemeClr val="tx1"/>
                </a:solidFill>
                <a:effectLst/>
                <a:latin typeface="+mn-lt"/>
                <a:ea typeface="+mn-ea"/>
                <a:cs typeface="+mn-cs"/>
              </a:rPr>
              <a:t> or in the future.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Primary differences: </a:t>
            </a:r>
          </a:p>
          <a:p>
            <a:r>
              <a:rPr lang="en-US" sz="1200" kern="1200" dirty="0" smtClean="0">
                <a:solidFill>
                  <a:schemeClr val="tx1"/>
                </a:solidFill>
                <a:effectLst/>
                <a:latin typeface="+mn-lt"/>
                <a:ea typeface="+mn-ea"/>
                <a:cs typeface="+mn-cs"/>
              </a:rPr>
              <a:t>CDBG guide only asks # in household and if household income is above or below CDBG income limit; IACC asks for actual income.  An IACC survey must also be conducted by an independent third party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Income Surveys require planning, time and citizen cooperation.  Surveys must also be approved by CDBG.  And existing CDBG approved surveys must have been conducted since January 2016 and be for the same service area.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haven’t already started, they do take time so</a:t>
            </a:r>
            <a:r>
              <a:rPr lang="en-US" sz="1200" kern="1200" baseline="0" dirty="0" smtClean="0">
                <a:solidFill>
                  <a:schemeClr val="tx1"/>
                </a:solidFill>
                <a:effectLst/>
                <a:latin typeface="+mn-lt"/>
                <a:ea typeface="+mn-ea"/>
                <a:cs typeface="+mn-cs"/>
              </a:rPr>
              <a:t> you will want to consider timing and incorporate it into your work plan to meet the June deadline.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Moving on to Direct Benefit.</a:t>
            </a:r>
            <a:endParaRPr lang="en-US" sz="1200" kern="1200" dirty="0" smtClean="0">
              <a:solidFill>
                <a:schemeClr val="tx1"/>
              </a:solidFill>
              <a:effectLst/>
              <a:latin typeface="+mn-lt"/>
              <a:ea typeface="+mn-ea"/>
              <a:cs typeface="+mn-cs"/>
            </a:endParaRPr>
          </a:p>
          <a:p>
            <a:pPr defTabSz="966433">
              <a:spcBef>
                <a:spcPts val="634"/>
              </a:spcBef>
              <a:spcAft>
                <a:spcPts val="634"/>
              </a:spcAft>
              <a:defRPr/>
            </a:pPr>
            <a:endParaRPr lang="en-US" sz="1700" dirty="0"/>
          </a:p>
        </p:txBody>
      </p:sp>
      <p:sp>
        <p:nvSpPr>
          <p:cNvPr id="4" name="Slide Number Placeholder 3"/>
          <p:cNvSpPr>
            <a:spLocks noGrp="1"/>
          </p:cNvSpPr>
          <p:nvPr>
            <p:ph type="sldNum" sz="quarter" idx="10"/>
          </p:nvPr>
        </p:nvSpPr>
        <p:spPr/>
        <p:txBody>
          <a:bodyPr/>
          <a:lstStyle/>
          <a:p>
            <a:fld id="{ABCFA56F-0FD5-4B40-A569-A2BF5F4EAEF9}" type="slidenum">
              <a:rPr lang="en-US" smtClean="0"/>
              <a:t>29</a:t>
            </a:fld>
            <a:endParaRPr lang="en-US"/>
          </a:p>
        </p:txBody>
      </p:sp>
    </p:spTree>
    <p:extLst>
      <p:ext uri="{BB962C8B-B14F-4D97-AF65-F5344CB8AC3E}">
        <p14:creationId xmlns:p14="http://schemas.microsoft.com/office/powerpoint/2010/main" val="35812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of hands – familiar with CDBG?</a:t>
            </a:r>
          </a:p>
          <a:p>
            <a:r>
              <a:rPr lang="en-US" dirty="0" smtClean="0"/>
              <a:t>Overview of CDBG program</a:t>
            </a:r>
          </a:p>
          <a:p>
            <a:endParaRPr lang="en-US" dirty="0" smtClean="0"/>
          </a:p>
          <a:p>
            <a:r>
              <a:rPr lang="en-US" dirty="0" smtClean="0"/>
              <a:t>CDBG and coronavirus response</a:t>
            </a:r>
            <a:endParaRPr lang="en-US" dirty="0"/>
          </a:p>
        </p:txBody>
      </p:sp>
      <p:sp>
        <p:nvSpPr>
          <p:cNvPr id="4" name="Slide Number Placeholder 3"/>
          <p:cNvSpPr>
            <a:spLocks noGrp="1"/>
          </p:cNvSpPr>
          <p:nvPr>
            <p:ph type="sldNum" sz="quarter" idx="10"/>
          </p:nvPr>
        </p:nvSpPr>
        <p:spPr/>
        <p:txBody>
          <a:bodyPr/>
          <a:lstStyle/>
          <a:p>
            <a:fld id="{BCE1B1CB-8F12-4CAD-907E-0DECD83FFA02}" type="slidenum">
              <a:rPr lang="en-US" smtClean="0"/>
              <a:t>3</a:t>
            </a:fld>
            <a:endParaRPr lang="en-US"/>
          </a:p>
        </p:txBody>
      </p:sp>
    </p:spTree>
    <p:extLst>
      <p:ext uri="{BB962C8B-B14F-4D97-AF65-F5344CB8AC3E}">
        <p14:creationId xmlns:p14="http://schemas.microsoft.com/office/powerpoint/2010/main" val="2604375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Benefit activities target services, housing or jobs directly for LMI persons (covered</a:t>
            </a:r>
            <a:r>
              <a:rPr lang="en-US" sz="1200" kern="1200" baseline="0" dirty="0" smtClean="0">
                <a:solidFill>
                  <a:schemeClr val="tx1"/>
                </a:solidFill>
                <a:effectLst/>
                <a:latin typeface="+mn-lt"/>
                <a:ea typeface="+mn-ea"/>
                <a:cs typeface="+mn-cs"/>
              </a:rPr>
              <a:t> on pages 4-5 of the guide)</a:t>
            </a:r>
            <a:r>
              <a:rPr lang="en-US" sz="1200" kern="1200" dirty="0" smtClean="0">
                <a:solidFill>
                  <a:schemeClr val="tx1"/>
                </a:solidFill>
                <a:effectLst/>
                <a:latin typeface="+mn-lt"/>
                <a:ea typeface="+mn-ea"/>
                <a:cs typeface="+mn-cs"/>
              </a:rPr>
              <a:t>.  These activities benefit a limited group or income qualifying persons or households (rather than everyone in a service area).  Examples include:  homeless shelters, senior center construction, and housing rehabilitation (including private side service connections).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direct benefit activities to be CDBG eligible, you must be able to document at least 51 percent of persons served or households meet the LMI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can be achieved in a number of ways.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Projects can exclusively benefiting a clientele who are presumed by HUD to be principally LMI</a:t>
            </a:r>
            <a:r>
              <a:rPr lang="en-US" sz="1200" b="1" kern="1200" dirty="0" smtClean="0">
                <a:solidFill>
                  <a:schemeClr val="tx1"/>
                </a:solidFill>
                <a:effectLst/>
                <a:latin typeface="+mn-lt"/>
                <a:ea typeface="+mn-ea"/>
                <a:cs typeface="+mn-cs"/>
              </a:rPr>
              <a:t> persons.  </a:t>
            </a:r>
            <a:r>
              <a:rPr lang="en-US" sz="1200" kern="1200" dirty="0" smtClean="0">
                <a:solidFill>
                  <a:schemeClr val="tx1"/>
                </a:solidFill>
                <a:effectLst/>
                <a:latin typeface="+mn-lt"/>
                <a:ea typeface="+mn-ea"/>
                <a:cs typeface="+mn-cs"/>
              </a:rPr>
              <a:t>These presumed benefit groups are listed on page five of the guide.  They include:  Abused children, elderly persons, severely disabled adults, battered spouses, homeless persons, migrant farmworkers, or persons w/AIDs.  Projects examples include construction of senior centers or homeless shelters.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a:t>
            </a:r>
            <a:r>
              <a:rPr lang="en-US" sz="1200" kern="1200" baseline="0" dirty="0" smtClean="0">
                <a:solidFill>
                  <a:schemeClr val="tx1"/>
                </a:solidFill>
                <a:effectLst/>
                <a:latin typeface="+mn-lt"/>
                <a:ea typeface="+mn-ea"/>
                <a:cs typeface="+mn-cs"/>
              </a:rPr>
              <a:t> have</a:t>
            </a:r>
            <a:r>
              <a:rPr lang="en-US" sz="1200" kern="1200" dirty="0" smtClean="0">
                <a:solidFill>
                  <a:schemeClr val="tx1"/>
                </a:solidFill>
                <a:effectLst/>
                <a:latin typeface="+mn-lt"/>
                <a:ea typeface="+mn-ea"/>
                <a:cs typeface="+mn-cs"/>
              </a:rPr>
              <a:t> information on family size and income available for the activity that shows at least 51% of clientele meet and will continue to meet LMI income criteria,</a:t>
            </a:r>
            <a:r>
              <a:rPr lang="en-US" sz="1200" kern="1200" baseline="0" dirty="0" smtClean="0">
                <a:solidFill>
                  <a:schemeClr val="tx1"/>
                </a:solidFill>
                <a:effectLst/>
                <a:latin typeface="+mn-lt"/>
                <a:ea typeface="+mn-ea"/>
                <a:cs typeface="+mn-cs"/>
              </a:rPr>
              <a:t> the data can be used to show a direct benefit</a:t>
            </a:r>
            <a:r>
              <a:rPr lang="en-US" sz="1200" kern="1200" dirty="0" smtClean="0">
                <a:solidFill>
                  <a:schemeClr val="tx1"/>
                </a:solidFill>
                <a:effectLst/>
                <a:latin typeface="+mn-lt"/>
                <a:ea typeface="+mn-ea"/>
                <a:cs typeface="+mn-cs"/>
              </a:rPr>
              <a:t>.  For example: Renovation of a workforce training center.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income eligibility requirements limit activity to LMI persons only.  For example: Acquire a building to serve as a new Head Start Center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Housing is another type of DIRECT benefit activity. With this activity applicants collect information on family size, income and occupancy to ensure 100% of assisted households meet the LMI criteria.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 development activities such as microenterprise assistance or job creation or retentions can also provide direct benefit by directly assisting small businesses owned by LMI persons, or through creation or retention of LMI jobs.  Examples include:  establishing a revolving loan fund to provide access to for microenterprise assistance to upgrade necessary equipment for a small business with less than five</a:t>
            </a:r>
            <a:r>
              <a:rPr lang="en-US" sz="1200" kern="1200" baseline="0" dirty="0" smtClean="0">
                <a:solidFill>
                  <a:schemeClr val="tx1"/>
                </a:solidFill>
                <a:effectLst/>
                <a:latin typeface="+mn-lt"/>
                <a:ea typeface="+mn-ea"/>
                <a:cs typeface="+mn-cs"/>
              </a:rPr>
              <a:t> employees</a:t>
            </a:r>
            <a:r>
              <a:rPr lang="en-US" sz="1200" kern="1200" dirty="0" smtClean="0">
                <a:solidFill>
                  <a:schemeClr val="tx1"/>
                </a:solidFill>
                <a:effectLst/>
                <a:latin typeface="+mn-lt"/>
                <a:ea typeface="+mn-ea"/>
                <a:cs typeface="+mn-cs"/>
              </a:rPr>
              <a:t>.  Or, construction of a public water line necessary for industry expansion or job creation.  If you are thinking about economic development activities, we strongly recommend contacting CDBG for guidance given the complexity of our requirements.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a:t>
            </a:r>
            <a:r>
              <a:rPr lang="en-US" sz="1200" kern="1200" baseline="0" dirty="0" smtClean="0">
                <a:solidFill>
                  <a:schemeClr val="tx1"/>
                </a:solidFill>
                <a:effectLst/>
                <a:latin typeface="+mn-lt"/>
                <a:ea typeface="+mn-ea"/>
                <a:cs typeface="+mn-cs"/>
              </a:rPr>
              <a:t> questions regarding the options for documenting LMI benefit?  We’re going to take a 5 minute break before jumping into citizen participation.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30</a:t>
            </a:fld>
            <a:endParaRPr lang="en-US"/>
          </a:p>
        </p:txBody>
      </p:sp>
    </p:spTree>
    <p:extLst>
      <p:ext uri="{BB962C8B-B14F-4D97-AF65-F5344CB8AC3E}">
        <p14:creationId xmlns:p14="http://schemas.microsoft.com/office/powerpoint/2010/main" val="547555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31</a:t>
            </a:fld>
            <a:endParaRPr lang="en-US"/>
          </a:p>
        </p:txBody>
      </p:sp>
    </p:spTree>
    <p:extLst>
      <p:ext uri="{BB962C8B-B14F-4D97-AF65-F5344CB8AC3E}">
        <p14:creationId xmlns:p14="http://schemas.microsoft.com/office/powerpoint/2010/main" val="841695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1">
              <a:defRPr/>
            </a:pPr>
            <a:r>
              <a:rPr lang="en-US" b="1" dirty="0" smtClean="0"/>
              <a:t>Purpose</a:t>
            </a:r>
            <a:r>
              <a:rPr lang="en-US" dirty="0" smtClean="0"/>
              <a:t> to ensure citizen awareness and input</a:t>
            </a:r>
            <a:r>
              <a:rPr lang="en-US" baseline="0" dirty="0" smtClean="0"/>
              <a:t> on CDBG opportunity and potential impact</a:t>
            </a:r>
            <a:endParaRPr lang="en-US" dirty="0" smtClean="0"/>
          </a:p>
          <a:p>
            <a:pPr defTabSz="931681">
              <a:defRPr/>
            </a:pPr>
            <a:endParaRPr lang="en-US" dirty="0" smtClean="0"/>
          </a:p>
          <a:p>
            <a:pPr defTabSz="931681">
              <a:defRPr/>
            </a:pPr>
            <a:r>
              <a:rPr lang="en-US" dirty="0" smtClean="0"/>
              <a:t>Citizen participation Guide</a:t>
            </a:r>
            <a:r>
              <a:rPr lang="en-US" baseline="0" dirty="0" smtClean="0"/>
              <a:t> and resources</a:t>
            </a:r>
            <a:r>
              <a:rPr lang="en-US" dirty="0" smtClean="0"/>
              <a:t> available </a:t>
            </a:r>
            <a:r>
              <a:rPr lang="en-US" dirty="0"/>
              <a:t>in the Library Tab</a:t>
            </a:r>
            <a:r>
              <a:rPr lang="en-US" dirty="0" smtClean="0"/>
              <a:t>.</a:t>
            </a:r>
          </a:p>
          <a:p>
            <a:endParaRPr lang="en-US" b="1" dirty="0"/>
          </a:p>
          <a:p>
            <a:r>
              <a:rPr lang="en-US" b="1" dirty="0"/>
              <a:t>Must conduct at least one Public Hearing (not public meeting)</a:t>
            </a:r>
          </a:p>
          <a:p>
            <a:r>
              <a:rPr lang="en-US" dirty="0"/>
              <a:t>Must be held before June 3, 2020</a:t>
            </a:r>
          </a:p>
          <a:p>
            <a:r>
              <a:rPr lang="en-US" dirty="0"/>
              <a:t>Advertise two weeks before public hearing</a:t>
            </a:r>
          </a:p>
          <a:p>
            <a:r>
              <a:rPr lang="en-US" dirty="0"/>
              <a:t>Advertisements for same project good for 18 months (example if reapplying from last year</a:t>
            </a:r>
            <a:r>
              <a:rPr lang="en-US" dirty="0" smtClean="0"/>
              <a:t>)</a:t>
            </a:r>
          </a:p>
          <a:p>
            <a:r>
              <a:rPr lang="en-US" dirty="0" smtClean="0"/>
              <a:t>Must</a:t>
            </a:r>
            <a:r>
              <a:rPr lang="en-US" baseline="0" dirty="0" smtClean="0"/>
              <a:t> distribute CDBG handouts and provide hearing minutes</a:t>
            </a:r>
            <a:endParaRPr lang="en-US" dirty="0"/>
          </a:p>
          <a:p>
            <a:endParaRPr lang="en-US" b="1" dirty="0"/>
          </a:p>
          <a:p>
            <a:r>
              <a:rPr lang="en-US" b="1" dirty="0"/>
              <a:t>Will need to determine if there is a significant # of </a:t>
            </a:r>
            <a:r>
              <a:rPr lang="en-US" b="1" u="sng" dirty="0"/>
              <a:t>non-</a:t>
            </a:r>
            <a:r>
              <a:rPr lang="en-US" b="1" dirty="0"/>
              <a:t>English speaking residents in the community</a:t>
            </a:r>
          </a:p>
          <a:p>
            <a:pPr defTabSz="966433">
              <a:defRPr/>
            </a:pPr>
            <a:endParaRPr lang="en-US" dirty="0" smtClean="0"/>
          </a:p>
          <a:p>
            <a:pPr defTabSz="966433">
              <a:defRPr/>
            </a:pPr>
            <a:r>
              <a:rPr lang="en-US" dirty="0" smtClean="0"/>
              <a:t>If </a:t>
            </a:r>
            <a:r>
              <a:rPr lang="en-US" dirty="0"/>
              <a:t>10% or greater, public hearing requires special notice and translations</a:t>
            </a:r>
          </a:p>
          <a:p>
            <a:pPr defTabSz="966433">
              <a:defRPr/>
            </a:pPr>
            <a:endParaRPr lang="en-US" dirty="0"/>
          </a:p>
          <a:p>
            <a:pPr defTabSz="966433">
              <a:defRPr/>
            </a:pPr>
            <a:r>
              <a:rPr lang="en-US" dirty="0" smtClean="0"/>
              <a:t>Citizen </a:t>
            </a:r>
            <a:r>
              <a:rPr lang="en-US" dirty="0"/>
              <a:t>Participation </a:t>
            </a:r>
            <a:r>
              <a:rPr lang="en-US" dirty="0" smtClean="0"/>
              <a:t>Guide, page 2, provides </a:t>
            </a:r>
            <a:r>
              <a:rPr lang="en-US" dirty="0"/>
              <a:t>list of local governments with greater than 10% of population that “Speak English Less Than Very Well” (Spanish)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32</a:t>
            </a:fld>
            <a:endParaRPr lang="en-US"/>
          </a:p>
        </p:txBody>
      </p:sp>
    </p:spTree>
    <p:extLst>
      <p:ext uri="{BB962C8B-B14F-4D97-AF65-F5344CB8AC3E}">
        <p14:creationId xmlns:p14="http://schemas.microsoft.com/office/powerpoint/2010/main" val="3793874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Follow Citizen Participation Guide based on your assessment of residents</a:t>
            </a:r>
          </a:p>
          <a:p>
            <a:r>
              <a:rPr lang="en-US" sz="1100" dirty="0"/>
              <a:t>Coordinate  hearing notice, required steps and documentation with clerk!</a:t>
            </a:r>
          </a:p>
          <a:p>
            <a:endParaRPr lang="en-US" sz="1100" dirty="0"/>
          </a:p>
          <a:p>
            <a:r>
              <a:rPr lang="en-US" sz="1100" b="1" dirty="0"/>
              <a:t>Advertisement</a:t>
            </a:r>
            <a:endParaRPr lang="en-US" sz="1100" dirty="0"/>
          </a:p>
          <a:p>
            <a:pPr>
              <a:buFont typeface="Arial" pitchFamily="34" charset="0"/>
              <a:buChar char="•"/>
            </a:pPr>
            <a:r>
              <a:rPr lang="en-US" sz="1100" dirty="0"/>
              <a:t> Notice can be posted on local government website </a:t>
            </a:r>
            <a:r>
              <a:rPr lang="en-US" sz="1100" b="1" u="sng" dirty="0"/>
              <a:t>IF</a:t>
            </a:r>
            <a:r>
              <a:rPr lang="en-US" sz="1100" dirty="0"/>
              <a:t> it meets local public hearing notice requirements </a:t>
            </a:r>
          </a:p>
          <a:p>
            <a:pPr>
              <a:buFont typeface="Arial" pitchFamily="34" charset="0"/>
              <a:buChar char="•"/>
            </a:pPr>
            <a:r>
              <a:rPr lang="en-US" sz="1100" dirty="0"/>
              <a:t> The public notice MUST be published or posted at least two weeks before hearing date</a:t>
            </a:r>
          </a:p>
          <a:p>
            <a:endParaRPr lang="en-US" sz="1100" b="1" dirty="0"/>
          </a:p>
          <a:p>
            <a:pPr defTabSz="966433">
              <a:defRPr/>
            </a:pPr>
            <a:r>
              <a:rPr lang="en-US" sz="1100" b="1" dirty="0"/>
              <a:t>Adopted and submit Grievance Procedure</a:t>
            </a:r>
          </a:p>
          <a:p>
            <a:pPr marL="362412" indent="-362412" defTabSz="966433">
              <a:buFont typeface="Arial" panose="020B0604020202020204" pitchFamily="34" charset="0"/>
              <a:buChar char="•"/>
              <a:defRPr/>
            </a:pPr>
            <a:r>
              <a:rPr lang="en-US" sz="1100" dirty="0"/>
              <a:t>Can use procedure adopted from previous project</a:t>
            </a:r>
          </a:p>
          <a:p>
            <a:pPr marL="362412" indent="-362412" defTabSz="966433">
              <a:buFont typeface="Arial" panose="020B0604020202020204" pitchFamily="34" charset="0"/>
              <a:buChar char="•"/>
              <a:defRPr/>
            </a:pPr>
            <a:r>
              <a:rPr lang="en-US" sz="1100" dirty="0"/>
              <a:t>Not an ADA or personnel grievance procedure</a:t>
            </a:r>
            <a:endParaRPr lang="en-US" sz="1100" b="1" dirty="0"/>
          </a:p>
          <a:p>
            <a:endParaRPr lang="en-US" sz="1100" b="1" dirty="0"/>
          </a:p>
          <a:p>
            <a:r>
              <a:rPr lang="en-US" sz="1100" b="1" dirty="0"/>
              <a:t>Conducting public hearing </a:t>
            </a:r>
          </a:p>
          <a:p>
            <a:r>
              <a:rPr lang="en-US" sz="1100" dirty="0"/>
              <a:t>Multiple handouts required, include:</a:t>
            </a:r>
          </a:p>
          <a:p>
            <a:pPr lvl="0">
              <a:buFont typeface="Arial" pitchFamily="34" charset="0"/>
              <a:buChar char="•"/>
            </a:pPr>
            <a:r>
              <a:rPr lang="en-US" sz="1100" dirty="0"/>
              <a:t>CDBG Fact Sheet handouts (available in English p. 111 and Spanish on the CDBG website)</a:t>
            </a:r>
          </a:p>
          <a:p>
            <a:pPr defTabSz="966433">
              <a:buFont typeface="Arial" pitchFamily="34" charset="0"/>
              <a:buChar char="•"/>
              <a:defRPr/>
            </a:pPr>
            <a:r>
              <a:rPr lang="en-US" sz="1100" dirty="0"/>
              <a:t>Citizen Participation Requirements </a:t>
            </a:r>
          </a:p>
          <a:p>
            <a:pPr defTabSz="966433">
              <a:defRPr/>
            </a:pPr>
            <a:endParaRPr lang="en-US" sz="1100" dirty="0"/>
          </a:p>
          <a:p>
            <a:r>
              <a:rPr lang="en-US" sz="1100" dirty="0"/>
              <a:t>Grouped under Public Hearing Resource in the ZoomGrants Library Tab</a:t>
            </a:r>
          </a:p>
          <a:p>
            <a:r>
              <a:rPr lang="en-US" sz="1100" dirty="0"/>
              <a:t>THEN complete ZoomGrants questions and upload documentation.</a:t>
            </a:r>
          </a:p>
        </p:txBody>
      </p:sp>
      <p:sp>
        <p:nvSpPr>
          <p:cNvPr id="4" name="Slide Number Placeholder 3"/>
          <p:cNvSpPr>
            <a:spLocks noGrp="1"/>
          </p:cNvSpPr>
          <p:nvPr>
            <p:ph type="sldNum" sz="quarter" idx="10"/>
          </p:nvPr>
        </p:nvSpPr>
        <p:spPr/>
        <p:txBody>
          <a:bodyPr/>
          <a:lstStyle/>
          <a:p>
            <a:fld id="{ABCFA56F-0FD5-4B40-A569-A2BF5F4EAEF9}" type="slidenum">
              <a:rPr lang="en-US" smtClean="0"/>
              <a:t>33</a:t>
            </a:fld>
            <a:endParaRPr lang="en-US"/>
          </a:p>
        </p:txBody>
      </p:sp>
    </p:spTree>
    <p:extLst>
      <p:ext uri="{BB962C8B-B14F-4D97-AF65-F5344CB8AC3E}">
        <p14:creationId xmlns:p14="http://schemas.microsoft.com/office/powerpoint/2010/main" val="271962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p>
          <a:p>
            <a:pPr marL="228577" indent="-228577">
              <a:buFont typeface="+mj-lt"/>
              <a:buAutoNum type="arabicPeriod"/>
            </a:pPr>
            <a:r>
              <a:rPr lang="en-US" dirty="0" smtClean="0"/>
              <a:t>To ensure nondiscrimination</a:t>
            </a:r>
            <a:r>
              <a:rPr lang="en-US" baseline="0" dirty="0" smtClean="0"/>
              <a:t> in implementing CDBG project</a:t>
            </a:r>
          </a:p>
          <a:p>
            <a:pPr marL="228577" indent="-228577">
              <a:buFont typeface="+mj-lt"/>
              <a:buAutoNum type="arabicPeriod"/>
            </a:pPr>
            <a:r>
              <a:rPr lang="en-US" baseline="0" dirty="0" smtClean="0"/>
              <a:t>To better understand community and local demographics</a:t>
            </a:r>
          </a:p>
          <a:p>
            <a:pPr marL="228577" indent="-228577">
              <a:buFont typeface="+mj-lt"/>
              <a:buAutoNum type="arabicPeriod"/>
            </a:pPr>
            <a:r>
              <a:rPr lang="en-US" baseline="0" dirty="0" smtClean="0"/>
              <a:t>For reporting purposes</a:t>
            </a:r>
          </a:p>
          <a:p>
            <a:pPr marL="228577" indent="-228577">
              <a:buFont typeface="+mj-lt"/>
              <a:buAutoNum type="arabicPeriod"/>
            </a:pPr>
            <a:endParaRPr lang="en-US" baseline="0" dirty="0" smtClean="0"/>
          </a:p>
          <a:p>
            <a:r>
              <a:rPr lang="en-US" baseline="0" dirty="0" smtClean="0"/>
              <a:t>Step by step instructions for Ethnicity and Race Data collection in Library Tab</a:t>
            </a: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34</a:t>
            </a:fld>
            <a:endParaRPr lang="en-US"/>
          </a:p>
        </p:txBody>
      </p:sp>
    </p:spTree>
    <p:extLst>
      <p:ext uri="{BB962C8B-B14F-4D97-AF65-F5344CB8AC3E}">
        <p14:creationId xmlns:p14="http://schemas.microsoft.com/office/powerpoint/2010/main" val="506342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55" indent="-457155"/>
            <a:r>
              <a:rPr lang="en-US" dirty="0" smtClean="0"/>
              <a:t>Sample resolution and instructions in Library Tab</a:t>
            </a:r>
          </a:p>
          <a:p>
            <a:pPr marL="457155" indent="-457155"/>
            <a:endParaRPr lang="en-US" sz="800" dirty="0"/>
          </a:p>
          <a:p>
            <a:pPr marL="457155" indent="-457155"/>
            <a:r>
              <a:rPr lang="en-US" dirty="0" smtClean="0"/>
              <a:t>Insert project name and amount requested</a:t>
            </a:r>
          </a:p>
          <a:p>
            <a:pPr marL="457155" indent="-457155"/>
            <a:endParaRPr lang="en-US" sz="800" dirty="0"/>
          </a:p>
          <a:p>
            <a:pPr marL="457155" indent="-457155"/>
            <a:r>
              <a:rPr lang="en-US" dirty="0" smtClean="0"/>
              <a:t>Opt: Designate authorized representative for CDBG project</a:t>
            </a:r>
          </a:p>
          <a:p>
            <a:pPr marL="457155" indent="-457155"/>
            <a:endParaRPr lang="en-US" sz="800" dirty="0"/>
          </a:p>
          <a:p>
            <a:pPr marL="457155" indent="-457155"/>
            <a:r>
              <a:rPr lang="en-US" dirty="0" smtClean="0"/>
              <a:t>Sign and adopt as resolution.  Can occur at</a:t>
            </a:r>
            <a:r>
              <a:rPr lang="en-US" baseline="0" dirty="0" smtClean="0"/>
              <a:t> same meeting as public hearing or later meeting after hearing comments considered.</a:t>
            </a:r>
            <a:endParaRPr lang="en-US" dirty="0" smtClean="0"/>
          </a:p>
          <a:p>
            <a:pPr marL="457155" indent="-457155"/>
            <a:endParaRPr lang="en-US" dirty="0" smtClean="0"/>
          </a:p>
          <a:p>
            <a:pPr marL="457155" indent="-457155"/>
            <a:r>
              <a:rPr lang="en-US" dirty="0" smtClean="0"/>
              <a:t>Scan and upload in ZoomGrants</a:t>
            </a:r>
          </a:p>
          <a:p>
            <a:pPr marL="457155" indent="-457155"/>
            <a:endParaRPr lang="en-US" sz="800" dirty="0"/>
          </a:p>
          <a:p>
            <a:pPr marL="457155" indent="-457155"/>
            <a:r>
              <a:rPr lang="en-US" dirty="0" smtClean="0"/>
              <a:t>Maintain original in applicant’s CDBG files</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35</a:t>
            </a:fld>
            <a:endParaRPr lang="en-US"/>
          </a:p>
        </p:txBody>
      </p:sp>
    </p:spTree>
    <p:extLst>
      <p:ext uri="{BB962C8B-B14F-4D97-AF65-F5344CB8AC3E}">
        <p14:creationId xmlns:p14="http://schemas.microsoft.com/office/powerpoint/2010/main" val="150435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Wingdings" panose="05000000000000000000" pitchFamily="2" charset="2"/>
              <a:buChar char="Ø"/>
            </a:pPr>
            <a:r>
              <a:rPr lang="en-US" dirty="0"/>
              <a:t>Get Video ready </a:t>
            </a:r>
          </a:p>
          <a:p>
            <a:pPr lvl="0"/>
            <a:endParaRPr lang="en-US" dirty="0"/>
          </a:p>
          <a:p>
            <a:pPr marL="171433" indent="-171433">
              <a:buFont typeface="Arial" panose="020B0604020202020204" pitchFamily="34" charset="0"/>
              <a:buChar char="•"/>
            </a:pPr>
            <a:r>
              <a:rPr lang="en-US" dirty="0"/>
              <a:t>During Break pull up CDBG GP Website </a:t>
            </a:r>
          </a:p>
          <a:p>
            <a:pPr lvl="0"/>
            <a:endParaRPr lang="en-US" dirty="0"/>
          </a:p>
          <a:p>
            <a:pPr marL="171433" indent="-171433">
              <a:buFont typeface="Arial" panose="020B0604020202020204" pitchFamily="34" charset="0"/>
              <a:buChar char="•"/>
            </a:pPr>
            <a:r>
              <a:rPr lang="en-US" dirty="0"/>
              <a:t>Log back into Jon’s ZoomGrants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36</a:t>
            </a:fld>
            <a:endParaRPr lang="en-US"/>
          </a:p>
        </p:txBody>
      </p:sp>
    </p:spTree>
    <p:extLst>
      <p:ext uri="{BB962C8B-B14F-4D97-AF65-F5344CB8AC3E}">
        <p14:creationId xmlns:p14="http://schemas.microsoft.com/office/powerpoint/2010/main" val="2173652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now going to take a look at the </a:t>
            </a:r>
            <a:r>
              <a:rPr lang="en-US" sz="1200" i="1" kern="1200" dirty="0" smtClean="0">
                <a:solidFill>
                  <a:schemeClr val="tx1"/>
                </a:solidFill>
                <a:effectLst/>
                <a:latin typeface="+mn-lt"/>
                <a:ea typeface="+mn-ea"/>
                <a:cs typeface="+mn-cs"/>
              </a:rPr>
              <a:t>Project Information, Work Plan, Budget &amp; Narrative Tab.</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this next section, it will be helpful for you to reference the following resource documents: the “Narrative Instructions and Questions”, the “Budget Instructions”, and the “ZoomGrants Application Print Preview”. </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37</a:t>
            </a:fld>
            <a:endParaRPr lang="en-US"/>
          </a:p>
        </p:txBody>
      </p:sp>
    </p:spTree>
    <p:extLst>
      <p:ext uri="{BB962C8B-B14F-4D97-AF65-F5344CB8AC3E}">
        <p14:creationId xmlns:p14="http://schemas.microsoft.com/office/powerpoint/2010/main" val="2175495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this Project Information, Work Plan, Budget and Narrative Tab, the TOP SECTION has 2 kinds of data.  Applicant Information and Project Location data are REQUIRED.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sections cover Subrecipient and Consultant information, which are both OPTIONAL dependent upon the project type and partners.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Tab’s “Instructions Button” gives guidance with some helpful links for items such as Setting Up a Statewide Vendor (SWV) Number, Finding a UBI Number, Checking for exclusions on the System for Award Management (Sam.gov) AND even a links to find Latitude &amp; Longitude.  Please note that the sam.gov is a FREE Government Service and you should not be asked to pay money to sign up for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38</a:t>
            </a:fld>
            <a:endParaRPr lang="en-US"/>
          </a:p>
        </p:txBody>
      </p:sp>
    </p:spTree>
    <p:extLst>
      <p:ext uri="{BB962C8B-B14F-4D97-AF65-F5344CB8AC3E}">
        <p14:creationId xmlns:p14="http://schemas.microsoft.com/office/powerpoint/2010/main" val="3711019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section of this Tab is where the Work Plans are listed.  There are 3 Work Plan VERSIONS included within this ZoomGrants application tab.</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one is for </a:t>
            </a:r>
            <a:r>
              <a:rPr lang="en-US" sz="1200" b="1" kern="1200" dirty="0" smtClean="0">
                <a:solidFill>
                  <a:schemeClr val="tx1"/>
                </a:solidFill>
                <a:effectLst/>
                <a:latin typeface="+mn-lt"/>
                <a:ea typeface="+mn-ea"/>
                <a:cs typeface="+mn-cs"/>
              </a:rPr>
              <a:t>construction &amp; acquisition </a:t>
            </a:r>
            <a:r>
              <a:rPr lang="en-US" sz="1200" kern="1200" dirty="0" smtClean="0">
                <a:solidFill>
                  <a:schemeClr val="tx1"/>
                </a:solidFill>
                <a:effectLst/>
                <a:latin typeface="+mn-lt"/>
                <a:ea typeface="+mn-ea"/>
                <a:cs typeface="+mn-cs"/>
              </a:rPr>
              <a:t>projects.  The NEXT is one for </a:t>
            </a:r>
            <a:r>
              <a:rPr lang="en-US" sz="1200" b="1" kern="1200" dirty="0" smtClean="0">
                <a:solidFill>
                  <a:schemeClr val="tx1"/>
                </a:solidFill>
                <a:effectLst/>
                <a:latin typeface="+mn-lt"/>
                <a:ea typeface="+mn-ea"/>
                <a:cs typeface="+mn-cs"/>
              </a:rPr>
              <a:t>local assistance programs, </a:t>
            </a:r>
            <a:r>
              <a:rPr lang="en-US" sz="1200" kern="1200" dirty="0" smtClean="0">
                <a:solidFill>
                  <a:schemeClr val="tx1"/>
                </a:solidFill>
                <a:effectLst/>
                <a:latin typeface="+mn-lt"/>
                <a:ea typeface="+mn-ea"/>
                <a:cs typeface="+mn-cs"/>
              </a:rPr>
              <a:t>which includes tasks such as housing rehab with side connections or microenterprise programs. The LAST Work Plan listed is for </a:t>
            </a:r>
            <a:r>
              <a:rPr lang="en-US" sz="1200" b="1" kern="1200" dirty="0" smtClean="0">
                <a:solidFill>
                  <a:schemeClr val="tx1"/>
                </a:solidFill>
                <a:effectLst/>
                <a:latin typeface="+mn-lt"/>
                <a:ea typeface="+mn-ea"/>
                <a:cs typeface="+mn-cs"/>
              </a:rPr>
              <a:t>Planning-only</a:t>
            </a:r>
            <a:r>
              <a:rPr lang="en-US" sz="1200" kern="1200" dirty="0" smtClean="0">
                <a:solidFill>
                  <a:schemeClr val="tx1"/>
                </a:solidFill>
                <a:effectLst/>
                <a:latin typeface="+mn-lt"/>
                <a:ea typeface="+mn-ea"/>
                <a:cs typeface="+mn-cs"/>
              </a:rPr>
              <a:t>.  Instructions for each type of Work Plan are located in the </a:t>
            </a:r>
            <a:r>
              <a:rPr lang="en-US" sz="1200" i="1" kern="1200" dirty="0" smtClean="0">
                <a:solidFill>
                  <a:schemeClr val="tx1"/>
                </a:solidFill>
                <a:effectLst/>
                <a:latin typeface="+mn-lt"/>
                <a:ea typeface="+mn-ea"/>
                <a:cs typeface="+mn-cs"/>
              </a:rPr>
              <a:t>Library Tab</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ask you to provide what has been done so far as well as the planned activities with timelines.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project is </a:t>
            </a:r>
            <a:r>
              <a:rPr lang="en-US" sz="1200" b="1" kern="1200" dirty="0" smtClean="0">
                <a:solidFill>
                  <a:schemeClr val="tx1"/>
                </a:solidFill>
                <a:effectLst/>
                <a:latin typeface="+mn-lt"/>
                <a:ea typeface="+mn-ea"/>
                <a:cs typeface="+mn-cs"/>
              </a:rPr>
              <a:t>Phased</a:t>
            </a:r>
            <a:r>
              <a:rPr lang="en-US" sz="1200" kern="1200" dirty="0" smtClean="0">
                <a:solidFill>
                  <a:schemeClr val="tx1"/>
                </a:solidFill>
                <a:effectLst/>
                <a:latin typeface="+mn-lt"/>
                <a:ea typeface="+mn-ea"/>
                <a:cs typeface="+mn-cs"/>
              </a:rPr>
              <a:t>, the Work Plan should also reflect additional tasks and workload such as construction procurement &amp; labor standards.  For these types of projects use the Supplemental Work Plan form in the </a:t>
            </a:r>
            <a:r>
              <a:rPr lang="en-US" sz="1200" i="1" kern="1200" dirty="0" smtClean="0">
                <a:solidFill>
                  <a:schemeClr val="tx1"/>
                </a:solidFill>
                <a:effectLst/>
                <a:latin typeface="+mn-lt"/>
                <a:ea typeface="+mn-ea"/>
                <a:cs typeface="+mn-cs"/>
              </a:rPr>
              <a:t>Library Tab</a:t>
            </a:r>
            <a:r>
              <a:rPr lang="en-US" sz="1200" kern="1200" dirty="0" smtClean="0">
                <a:solidFill>
                  <a:schemeClr val="tx1"/>
                </a:solidFill>
                <a:effectLst/>
                <a:latin typeface="+mn-lt"/>
                <a:ea typeface="+mn-ea"/>
                <a:cs typeface="+mn-cs"/>
              </a:rPr>
              <a:t> to provide this information; once it has been completed upload it to the </a:t>
            </a:r>
            <a:r>
              <a:rPr lang="en-US" sz="1200" i="1" kern="1200" dirty="0" smtClean="0">
                <a:solidFill>
                  <a:schemeClr val="tx1"/>
                </a:solidFill>
                <a:effectLst/>
                <a:latin typeface="+mn-lt"/>
                <a:ea typeface="+mn-ea"/>
                <a:cs typeface="+mn-cs"/>
              </a:rPr>
              <a:t>Your Uploaded Documents Tab</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Consider </a:t>
            </a:r>
            <a:r>
              <a:rPr lang="en-US" sz="1200" b="1" kern="1200" dirty="0" smtClean="0">
                <a:solidFill>
                  <a:schemeClr val="tx1"/>
                </a:solidFill>
                <a:effectLst/>
                <a:latin typeface="+mn-lt"/>
                <a:ea typeface="+mn-ea"/>
                <a:cs typeface="+mn-cs"/>
              </a:rPr>
              <a:t>environmental </a:t>
            </a:r>
            <a:r>
              <a:rPr lang="en-US" sz="1200" kern="1200" dirty="0" smtClean="0">
                <a:solidFill>
                  <a:schemeClr val="tx1"/>
                </a:solidFill>
                <a:effectLst/>
                <a:latin typeface="+mn-lt"/>
                <a:ea typeface="+mn-ea"/>
                <a:cs typeface="+mn-cs"/>
              </a:rPr>
              <a:t>factors that might impact your project.  This could apply if your project is in a floodplain or contains wetlands.  Include any </a:t>
            </a:r>
            <a:r>
              <a:rPr lang="en-US" sz="1200" b="1" kern="1200" dirty="0" smtClean="0">
                <a:solidFill>
                  <a:schemeClr val="tx1"/>
                </a:solidFill>
                <a:effectLst/>
                <a:latin typeface="+mn-lt"/>
                <a:ea typeface="+mn-ea"/>
                <a:cs typeface="+mn-cs"/>
              </a:rPr>
              <a:t>obstacles such as permitting or obtaining water rights </a:t>
            </a:r>
            <a:r>
              <a:rPr lang="en-US" sz="1200" kern="1200" dirty="0" smtClean="0">
                <a:solidFill>
                  <a:schemeClr val="tx1"/>
                </a:solidFill>
                <a:effectLst/>
                <a:latin typeface="+mn-lt"/>
                <a:ea typeface="+mn-ea"/>
                <a:cs typeface="+mn-cs"/>
              </a:rPr>
              <a:t>that may cause significant delays.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prefer forthcoming answers for any potential delays to get an accurate view of how ready to go your project really is and we do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want these grant funds sitting.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Work Plan should also support and align with:  the application </a:t>
            </a:r>
            <a:r>
              <a:rPr lang="en-US" sz="1200" b="1" kern="1200" dirty="0" smtClean="0">
                <a:solidFill>
                  <a:schemeClr val="tx1"/>
                </a:solidFill>
                <a:effectLst/>
                <a:latin typeface="+mn-lt"/>
                <a:ea typeface="+mn-ea"/>
                <a:cs typeface="+mn-cs"/>
              </a:rPr>
              <a:t>Capacity </a:t>
            </a:r>
            <a:r>
              <a:rPr lang="en-US" sz="1200"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Readiness Narrative statements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39</a:t>
            </a:fld>
            <a:endParaRPr lang="en-US"/>
          </a:p>
        </p:txBody>
      </p:sp>
    </p:spTree>
    <p:extLst>
      <p:ext uri="{BB962C8B-B14F-4D97-AF65-F5344CB8AC3E}">
        <p14:creationId xmlns:p14="http://schemas.microsoft.com/office/powerpoint/2010/main" val="346841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4</a:t>
            </a:fld>
            <a:endParaRPr lang="en-US"/>
          </a:p>
        </p:txBody>
      </p:sp>
    </p:spTree>
    <p:extLst>
      <p:ext uri="{BB962C8B-B14F-4D97-AF65-F5344CB8AC3E}">
        <p14:creationId xmlns:p14="http://schemas.microsoft.com/office/powerpoint/2010/main" val="4056806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Following the Work Plan section of this Tab is the Project Budget section.  The Project Budget is REQUIRED for </a:t>
            </a:r>
            <a:r>
              <a:rPr lang="en-US" sz="1200"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Project Types.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 CDBG project is part of a larger project, a CDBG program budget &amp; also the budget for the larger project should be provided to show </a:t>
            </a:r>
            <a:r>
              <a:rPr lang="en-US" sz="1200" u="sng"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the entire project will be funded.  This is very important.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if CDBG is being asked to fund: water to a new affordable housing project &amp; we don’t see the budget for the whole project, we are unable to determine if the project is fully funded.  In this case, if it is not fully funded, it cannot meet CDBG eligibility (even if the water infrastructure is in place, the houses would have to be built </a:t>
            </a:r>
            <a:r>
              <a:rPr lang="en-US" sz="1200" b="1" kern="1200" dirty="0" smtClean="0">
                <a:solidFill>
                  <a:schemeClr val="tx1"/>
                </a:solidFill>
                <a:effectLst/>
                <a:latin typeface="+mn-lt"/>
                <a:ea typeface="+mn-ea"/>
                <a:cs typeface="+mn-cs"/>
              </a:rPr>
              <a:t>and occupied</a:t>
            </a:r>
            <a:r>
              <a:rPr lang="en-US" sz="1200" kern="1200" dirty="0" smtClean="0">
                <a:solidFill>
                  <a:schemeClr val="tx1"/>
                </a:solidFill>
                <a:effectLst/>
                <a:latin typeface="+mn-lt"/>
                <a:ea typeface="+mn-ea"/>
                <a:cs typeface="+mn-cs"/>
              </a:rPr>
              <a:t> before it could meet the national objective to benefit the Low to Moderate Income persons).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do want the primary focus of the application to be the CDBG funded element, but in any case where we are unsure of the whole picture, it may make an application less competitive.  So in some cases, it may make sense to upload an additional budget for the non-CDBG funded project element.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 goal is to provide enough of the relevant information so we are Confident YOUR PROJECT will meet the National Objective within the CDBG Project Timeframe.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important budget activities to your project that are not listed, there is an Option to enter in “other” budget activities, at the bottom of the ZoomGrants Project Budget.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Budget information needs to align with data entered in the </a:t>
            </a:r>
            <a:r>
              <a:rPr lang="en-US" sz="1200" i="1" kern="1200" dirty="0" smtClean="0">
                <a:solidFill>
                  <a:schemeClr val="tx1"/>
                </a:solidFill>
                <a:effectLst/>
                <a:latin typeface="+mn-lt"/>
                <a:ea typeface="+mn-ea"/>
                <a:cs typeface="+mn-cs"/>
              </a:rPr>
              <a:t>Eligibility Summary Tab </a:t>
            </a:r>
            <a:r>
              <a:rPr lang="en-US" sz="1200" kern="1200" dirty="0" smtClean="0">
                <a:solidFill>
                  <a:schemeClr val="tx1"/>
                </a:solidFill>
                <a:effectLst/>
                <a:latin typeface="+mn-lt"/>
                <a:ea typeface="+mn-ea"/>
                <a:cs typeface="+mn-cs"/>
              </a:rPr>
              <a:t>within the Project Summary Section under Question #7 - please reference the ZoomGrants Application Print Preview (page 2, near the bottom).  </a:t>
            </a:r>
          </a:p>
          <a:p>
            <a:r>
              <a:rPr lang="en-US" sz="1200" kern="1200" dirty="0" smtClean="0">
                <a:solidFill>
                  <a:schemeClr val="tx1"/>
                </a:solidFill>
                <a:effectLst/>
                <a:latin typeface="+mn-lt"/>
                <a:ea typeface="+mn-ea"/>
                <a:cs typeface="+mn-cs"/>
              </a:rPr>
              <a:t>Please note:  In Question #7, we are asking for the cumulative funds for any local, state, and federal project funding in your project, but in the Project Budget we want you to provide a breakdown of these amounts.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Operations Budget is </a:t>
            </a:r>
            <a:r>
              <a:rPr lang="en-US" sz="1200" u="sng"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required for community facilities and fire protection facility projects.  This Form is located in the ZoomGrants </a:t>
            </a:r>
            <a:r>
              <a:rPr lang="en-US" sz="1200" i="1" kern="1200" dirty="0" smtClean="0">
                <a:solidFill>
                  <a:schemeClr val="tx1"/>
                </a:solidFill>
                <a:effectLst/>
                <a:latin typeface="+mn-lt"/>
                <a:ea typeface="+mn-ea"/>
                <a:cs typeface="+mn-cs"/>
              </a:rPr>
              <a:t>Library Tab</a:t>
            </a:r>
            <a:r>
              <a:rPr lang="en-US" sz="1200" kern="1200" dirty="0" smtClean="0">
                <a:solidFill>
                  <a:schemeClr val="tx1"/>
                </a:solidFill>
                <a:effectLst/>
                <a:latin typeface="+mn-lt"/>
                <a:ea typeface="+mn-ea"/>
                <a:cs typeface="+mn-cs"/>
              </a:rPr>
              <a:t>.  Download load it from the Library Tab, complete it, and then upload it to </a:t>
            </a:r>
            <a:r>
              <a:rPr lang="en-US" sz="1200" i="1" kern="1200" dirty="0" smtClean="0">
                <a:solidFill>
                  <a:schemeClr val="tx1"/>
                </a:solidFill>
                <a:effectLst/>
                <a:latin typeface="+mn-lt"/>
                <a:ea typeface="+mn-ea"/>
                <a:cs typeface="+mn-cs"/>
              </a:rPr>
              <a:t>Your Uploaded Documents Tab</a:t>
            </a:r>
            <a:r>
              <a:rPr lang="en-US" sz="1200" kern="1200" dirty="0" smtClean="0">
                <a:solidFill>
                  <a:schemeClr val="tx1"/>
                </a:solidFill>
                <a:effectLst/>
                <a:latin typeface="+mn-lt"/>
                <a:ea typeface="+mn-ea"/>
                <a:cs typeface="+mn-cs"/>
              </a:rPr>
              <a:t> prior to application submittal.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40</a:t>
            </a:fld>
            <a:endParaRPr lang="en-US"/>
          </a:p>
        </p:txBody>
      </p:sp>
    </p:spTree>
    <p:extLst>
      <p:ext uri="{BB962C8B-B14F-4D97-AF65-F5344CB8AC3E}">
        <p14:creationId xmlns:p14="http://schemas.microsoft.com/office/powerpoint/2010/main" val="867880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Now let’s look at how the Project Budget is laid out.  </a:t>
            </a:r>
          </a:p>
          <a:p>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First,</a:t>
            </a:r>
            <a:r>
              <a:rPr lang="en-US" sz="1100" kern="1200" dirty="0" smtClean="0">
                <a:solidFill>
                  <a:schemeClr val="tx1"/>
                </a:solidFill>
                <a:effectLst/>
                <a:latin typeface="+mn-lt"/>
                <a:ea typeface="+mn-ea"/>
                <a:cs typeface="+mn-cs"/>
              </a:rPr>
              <a:t> Enter in the Source of Funds.  If more than 4, Use the Supplemental Project Budget located in the </a:t>
            </a:r>
            <a:r>
              <a:rPr lang="en-US" sz="1100" i="1" kern="1200" dirty="0" smtClean="0">
                <a:solidFill>
                  <a:schemeClr val="tx1"/>
                </a:solidFill>
                <a:effectLst/>
                <a:latin typeface="+mn-lt"/>
                <a:ea typeface="+mn-ea"/>
                <a:cs typeface="+mn-cs"/>
              </a:rPr>
              <a:t>Library Tab</a:t>
            </a:r>
            <a:r>
              <a:rPr lang="en-US" sz="1100" kern="1200" dirty="0" smtClean="0">
                <a:solidFill>
                  <a:schemeClr val="tx1"/>
                </a:solidFill>
                <a:effectLst/>
                <a:latin typeface="+mn-lt"/>
                <a:ea typeface="+mn-ea"/>
                <a:cs typeface="+mn-cs"/>
              </a:rPr>
              <a:t>.  Again, you will need to download the form, complete it and upload it to the </a:t>
            </a:r>
            <a:r>
              <a:rPr lang="en-US" sz="1100" i="1" kern="1200" dirty="0" smtClean="0">
                <a:solidFill>
                  <a:schemeClr val="tx1"/>
                </a:solidFill>
                <a:effectLst/>
                <a:latin typeface="+mn-lt"/>
                <a:ea typeface="+mn-ea"/>
                <a:cs typeface="+mn-cs"/>
              </a:rPr>
              <a:t>Your Uploaded Documents Tab</a:t>
            </a:r>
            <a:r>
              <a:rPr lang="en-US" sz="1100" kern="1200" dirty="0" smtClean="0">
                <a:solidFill>
                  <a:schemeClr val="tx1"/>
                </a:solidFill>
                <a:effectLst/>
                <a:latin typeface="+mn-lt"/>
                <a:ea typeface="+mn-ea"/>
                <a:cs typeface="+mn-cs"/>
              </a:rPr>
              <a:t>.</a:t>
            </a:r>
          </a:p>
          <a:p>
            <a:r>
              <a:rPr lang="en-US" sz="1100" b="1" kern="1200" dirty="0" smtClean="0">
                <a:solidFill>
                  <a:schemeClr val="tx1"/>
                </a:solidFill>
                <a:effectLst/>
                <a:latin typeface="+mn-lt"/>
                <a:ea typeface="+mn-ea"/>
                <a:cs typeface="+mn-cs"/>
              </a:rPr>
              <a:t>Next</a:t>
            </a:r>
            <a:r>
              <a:rPr lang="en-US" sz="1100" kern="1200" dirty="0" smtClean="0">
                <a:solidFill>
                  <a:schemeClr val="tx1"/>
                </a:solidFill>
                <a:effectLst/>
                <a:latin typeface="+mn-lt"/>
                <a:ea typeface="+mn-ea"/>
                <a:cs typeface="+mn-cs"/>
              </a:rPr>
              <a:t>, identify if funding sources are committed by answering yes or no.  If no, be sure to give a target date for when you will know.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As you tab through the budget fields entering amounts, the total fields will not be calculating.</a:t>
            </a:r>
            <a:r>
              <a:rPr lang="en-US" sz="1100" b="1"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You must select the Refresh Button at the top of the web page in order for the amounts to total; both on the right far column and the bottom row.</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As you break down costs by activity &amp; funding source, make sure you consider which type of activities can be funded by which sources.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Include General Administration costs, </a:t>
            </a:r>
            <a:r>
              <a:rPr lang="en-US" sz="1100" u="sng" kern="1200" dirty="0" smtClean="0">
                <a:solidFill>
                  <a:schemeClr val="tx1"/>
                </a:solidFill>
                <a:effectLst/>
                <a:latin typeface="+mn-lt"/>
                <a:ea typeface="+mn-ea"/>
                <a:cs typeface="+mn-cs"/>
              </a:rPr>
              <a:t>EVEN IF</a:t>
            </a:r>
            <a:r>
              <a:rPr lang="en-US" sz="1100" kern="1200" dirty="0" smtClean="0">
                <a:solidFill>
                  <a:schemeClr val="tx1"/>
                </a:solidFill>
                <a:effectLst/>
                <a:latin typeface="+mn-lt"/>
                <a:ea typeface="+mn-ea"/>
                <a:cs typeface="+mn-cs"/>
              </a:rPr>
              <a:t> CDBG will not be funding those costs; they count as in-kind.  Guidance for General Administration and Project Administration costs are on located in the Budget Instructions (found in the </a:t>
            </a:r>
            <a:r>
              <a:rPr lang="en-US" sz="1100" i="1" kern="1200" dirty="0" smtClean="0">
                <a:solidFill>
                  <a:schemeClr val="tx1"/>
                </a:solidFill>
                <a:effectLst/>
                <a:latin typeface="+mn-lt"/>
                <a:ea typeface="+mn-ea"/>
                <a:cs typeface="+mn-cs"/>
              </a:rPr>
              <a:t>Library Tab</a:t>
            </a:r>
            <a:r>
              <a:rPr lang="en-US" sz="1100" kern="1200" dirty="0" smtClean="0">
                <a:solidFill>
                  <a:schemeClr val="tx1"/>
                </a:solidFill>
                <a:effectLst/>
                <a:latin typeface="+mn-lt"/>
                <a:ea typeface="+mn-ea"/>
                <a:cs typeface="+mn-cs"/>
              </a:rPr>
              <a:t>).  Be sure to review the instructions to understand budget line definitions.  Convince us budgets are sound and the project is sustainable.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We do understand the budget amounts are estimates at this time and may change a little.  That is ok within budget categories, as long as it is not substantial.</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41</a:t>
            </a:fld>
            <a:endParaRPr lang="en-US"/>
          </a:p>
        </p:txBody>
      </p:sp>
    </p:spTree>
    <p:extLst>
      <p:ext uri="{BB962C8B-B14F-4D97-AF65-F5344CB8AC3E}">
        <p14:creationId xmlns:p14="http://schemas.microsoft.com/office/powerpoint/2010/main" val="3150704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trike="sngStrike" kern="1200" baseline="0" dirty="0" smtClean="0">
                <a:solidFill>
                  <a:schemeClr val="tx1"/>
                </a:solidFill>
                <a:effectLst/>
                <a:latin typeface="+mn-lt"/>
                <a:ea typeface="+mn-ea"/>
                <a:cs typeface="+mn-cs"/>
              </a:rPr>
              <a:t>Now what you may be most interested in is: “What are my chances of being awarded this grant funding?”</a:t>
            </a:r>
            <a:endParaRPr lang="en-US" sz="1200" strike="sngStrike" kern="1200" baseline="0" dirty="0" smtClean="0">
              <a:solidFill>
                <a:schemeClr val="tx1"/>
              </a:solidFill>
              <a:effectLst/>
              <a:latin typeface="+mn-lt"/>
              <a:ea typeface="+mn-ea"/>
              <a:cs typeface="+mn-cs"/>
            </a:endParaRPr>
          </a:p>
          <a:p>
            <a:endParaRPr lang="en-US" sz="1200" strike="sngStrike" kern="1200" baseline="0" dirty="0" smtClean="0">
              <a:solidFill>
                <a:schemeClr val="tx1"/>
              </a:solidFill>
              <a:effectLst/>
              <a:latin typeface="+mn-lt"/>
              <a:ea typeface="+mn-ea"/>
              <a:cs typeface="+mn-cs"/>
            </a:endParaRPr>
          </a:p>
          <a:p>
            <a:r>
              <a:rPr lang="en-US" sz="1200" strike="sngStrike" kern="1200" baseline="0" dirty="0" smtClean="0">
                <a:solidFill>
                  <a:schemeClr val="tx1"/>
                </a:solidFill>
                <a:effectLst/>
                <a:latin typeface="+mn-lt"/>
                <a:ea typeface="+mn-ea"/>
                <a:cs typeface="+mn-cs"/>
              </a:rPr>
              <a:t>Well, this depends on a couple of things.  As Kaaren mentioned, the Federal award is allocated to the state; using this we come up with our pot of available dollars, which is approximately $12M for this 2020 cycle.</a:t>
            </a:r>
          </a:p>
          <a:p>
            <a:endParaRPr lang="en-US" sz="1200" strike="sngStrike" kern="1200" baseline="0" dirty="0" smtClean="0">
              <a:solidFill>
                <a:schemeClr val="tx1"/>
              </a:solidFill>
              <a:effectLst/>
              <a:latin typeface="+mn-lt"/>
              <a:ea typeface="+mn-ea"/>
              <a:cs typeface="+mn-cs"/>
            </a:endParaRPr>
          </a:p>
          <a:p>
            <a:r>
              <a:rPr lang="en-US" sz="1200" strike="sngStrike" kern="1200" baseline="0" dirty="0" smtClean="0">
                <a:solidFill>
                  <a:schemeClr val="tx1"/>
                </a:solidFill>
                <a:effectLst/>
                <a:latin typeface="+mn-lt"/>
                <a:ea typeface="+mn-ea"/>
                <a:cs typeface="+mn-cs"/>
              </a:rPr>
              <a:t>The other main factor is: the Size of YOUR grant request &amp; how others rate compared to YOUR application.</a:t>
            </a:r>
          </a:p>
          <a:p>
            <a:endParaRPr lang="en-US" sz="1200" strike="sngStrike" kern="1200" baseline="0" dirty="0" smtClean="0">
              <a:solidFill>
                <a:schemeClr val="tx1"/>
              </a:solidFill>
              <a:effectLst/>
              <a:latin typeface="+mn-lt"/>
              <a:ea typeface="+mn-ea"/>
              <a:cs typeface="+mn-cs"/>
            </a:endParaRPr>
          </a:p>
          <a:p>
            <a:r>
              <a:rPr lang="en-US" sz="1200" strike="sngStrike" kern="1200" baseline="0" dirty="0" smtClean="0">
                <a:solidFill>
                  <a:schemeClr val="tx1"/>
                </a:solidFill>
                <a:effectLst/>
                <a:latin typeface="+mn-lt"/>
                <a:ea typeface="+mn-ea"/>
                <a:cs typeface="+mn-cs"/>
              </a:rPr>
              <a:t>In 2019:  43 grant applications were received (a record high year); of those, 2% did not meet threshold.  66% of eligible applications were awarded funding.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though, we do speak with many of you prior to the application due date, keep in mind -  most raters will know very little about your project.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Narrative (excluding any supplemental Work Plans, Budgets, &amp; Uploaded documents) must not to exceed 25 pages; we want it to be </a:t>
            </a:r>
            <a:r>
              <a:rPr lang="en-US" sz="1200" i="1" kern="1200" dirty="0" smtClean="0">
                <a:solidFill>
                  <a:schemeClr val="tx1"/>
                </a:solidFill>
                <a:effectLst/>
                <a:latin typeface="+mn-lt"/>
                <a:ea typeface="+mn-ea"/>
                <a:cs typeface="+mn-cs"/>
              </a:rPr>
              <a:t>complete and concise!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v"/>
            </a:pPr>
            <a:r>
              <a:rPr lang="en-US" sz="1200" kern="1200" dirty="0" smtClean="0">
                <a:solidFill>
                  <a:schemeClr val="tx1"/>
                </a:solidFill>
                <a:effectLst/>
                <a:latin typeface="+mn-lt"/>
                <a:ea typeface="+mn-ea"/>
                <a:cs typeface="+mn-cs"/>
              </a:rPr>
              <a:t>Any questions now, before I begin going over each type of Narrative Section?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CFA56F-0FD5-4B40-A569-A2BF5F4EAEF9}" type="slidenum">
              <a:rPr lang="en-US" smtClean="0"/>
              <a:t>42</a:t>
            </a:fld>
            <a:endParaRPr lang="en-US"/>
          </a:p>
        </p:txBody>
      </p:sp>
    </p:spTree>
    <p:extLst>
      <p:ext uri="{BB962C8B-B14F-4D97-AF65-F5344CB8AC3E}">
        <p14:creationId xmlns:p14="http://schemas.microsoft.com/office/powerpoint/2010/main" val="2182617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Wingdings" panose="05000000000000000000" pitchFamily="2" charset="2"/>
              <a:buChar char="Ø"/>
            </a:pPr>
            <a:r>
              <a:rPr lang="en-US" dirty="0"/>
              <a:t>Need to Upload Narrative Instructions and Questions from Library Tab</a:t>
            </a:r>
          </a:p>
          <a:p>
            <a:endParaRPr lang="en-US" b="1" dirty="0"/>
          </a:p>
          <a:p>
            <a:r>
              <a:rPr lang="en-US" b="1" dirty="0"/>
              <a:t>Here answer:  the What (not the Why)</a:t>
            </a:r>
            <a:endParaRPr lang="en-US" dirty="0"/>
          </a:p>
          <a:p>
            <a:pPr lvl="0"/>
            <a:endParaRPr lang="en-US" dirty="0"/>
          </a:p>
          <a:p>
            <a:pPr marL="171433" indent="-171433">
              <a:buFont typeface="Arial" panose="020B0604020202020204" pitchFamily="34" charset="0"/>
              <a:buChar char="•"/>
            </a:pPr>
            <a:r>
              <a:rPr lang="en-US" dirty="0"/>
              <a:t>Description:  </a:t>
            </a:r>
          </a:p>
          <a:p>
            <a:endParaRPr lang="en-US" dirty="0"/>
          </a:p>
          <a:p>
            <a:r>
              <a:rPr lang="en-US" dirty="0"/>
              <a:t>What is CDBG paying for?</a:t>
            </a:r>
          </a:p>
          <a:p>
            <a:pPr lvl="0"/>
            <a:endParaRPr lang="en-US" dirty="0"/>
          </a:p>
          <a:p>
            <a:pPr marL="171433" indent="-171433">
              <a:buFont typeface="Arial" panose="020B0604020202020204" pitchFamily="34" charset="0"/>
              <a:buChar char="•"/>
            </a:pPr>
            <a:r>
              <a:rPr lang="en-US" dirty="0"/>
              <a:t>Components = EX. well upgrades, distribution lines, street improvements, telemetry…</a:t>
            </a:r>
          </a:p>
          <a:p>
            <a:pPr lvl="0"/>
            <a:endParaRPr lang="en-US" dirty="0"/>
          </a:p>
          <a:p>
            <a:pPr marL="171433" indent="-171433">
              <a:buFont typeface="Arial" panose="020B0604020202020204" pitchFamily="34" charset="0"/>
              <a:buChar char="•"/>
            </a:pPr>
            <a:r>
              <a:rPr lang="en-US" dirty="0"/>
              <a:t>Need Map(s) – service area, project location</a:t>
            </a:r>
          </a:p>
          <a:p>
            <a:pPr marL="628587" lvl="1" indent="-171433">
              <a:buFont typeface="Courier New" panose="02070309020205020404" pitchFamily="49" charset="0"/>
              <a:buChar char="o"/>
            </a:pPr>
            <a:r>
              <a:rPr lang="en-US" dirty="0"/>
              <a:t>IF multi-use community facility we need to see a floor plan with activity by square footage</a:t>
            </a:r>
          </a:p>
          <a:p>
            <a:pPr marL="171433" indent="-171433">
              <a:buFont typeface="Arial" panose="020B0604020202020204" pitchFamily="34" charset="0"/>
              <a:buChar char="•"/>
            </a:pPr>
            <a:r>
              <a:rPr lang="en-US" dirty="0"/>
              <a:t>If Phased project (included in Work Plan and budget(s)) – also describe big picture here </a:t>
            </a:r>
          </a:p>
          <a:p>
            <a:endParaRPr lang="en-US" b="1" dirty="0"/>
          </a:p>
          <a:p>
            <a:r>
              <a:rPr lang="en-US" b="1" dirty="0"/>
              <a:t>Upload Required Documentation</a:t>
            </a:r>
            <a:r>
              <a:rPr lang="en-US" dirty="0"/>
              <a:t> – at bottom of each narrative section</a:t>
            </a:r>
          </a:p>
        </p:txBody>
      </p:sp>
      <p:sp>
        <p:nvSpPr>
          <p:cNvPr id="4" name="Slide Number Placeholder 3"/>
          <p:cNvSpPr>
            <a:spLocks noGrp="1"/>
          </p:cNvSpPr>
          <p:nvPr>
            <p:ph type="sldNum" sz="quarter" idx="10"/>
          </p:nvPr>
        </p:nvSpPr>
        <p:spPr/>
        <p:txBody>
          <a:bodyPr/>
          <a:lstStyle/>
          <a:p>
            <a:fld id="{ABCFA56F-0FD5-4B40-A569-A2BF5F4EAEF9}" type="slidenum">
              <a:rPr lang="en-US" smtClean="0"/>
              <a:t>43</a:t>
            </a:fld>
            <a:endParaRPr lang="en-US"/>
          </a:p>
        </p:txBody>
      </p:sp>
    </p:spTree>
    <p:extLst>
      <p:ext uri="{BB962C8B-B14F-4D97-AF65-F5344CB8AC3E}">
        <p14:creationId xmlns:p14="http://schemas.microsoft.com/office/powerpoint/2010/main" val="3935979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10" indent="-302010" defTabSz="966433">
              <a:buFont typeface="Arial" panose="020B0604020202020204" pitchFamily="34" charset="0"/>
              <a:buChar char="•"/>
              <a:defRPr/>
            </a:pPr>
            <a:r>
              <a:rPr lang="en-US" sz="1600" dirty="0"/>
              <a:t>Describe resources or funding secured or what local efforts to seek other funding has been made; Affordability Review - demonstrates need for grant funding</a:t>
            </a:r>
          </a:p>
          <a:p>
            <a:pPr marL="302010" indent="-302010" defTabSz="966433">
              <a:buFont typeface="Arial" panose="020B0604020202020204" pitchFamily="34" charset="0"/>
              <a:buChar char="•"/>
              <a:defRPr/>
            </a:pPr>
            <a:r>
              <a:rPr lang="en-US" sz="1600" dirty="0"/>
              <a:t>Program income </a:t>
            </a:r>
          </a:p>
          <a:p>
            <a:pPr marL="785227" lvl="1" indent="-302010" defTabSz="966433">
              <a:buFontTx/>
              <a:buChar char="-"/>
              <a:defRPr/>
            </a:pPr>
            <a:r>
              <a:rPr lang="en-US" sz="1600" dirty="0"/>
              <a:t>CDBG funds from a prior CDBG grant</a:t>
            </a:r>
          </a:p>
          <a:p>
            <a:pPr marL="785227" lvl="1" indent="-302010" defTabSz="966433">
              <a:buFontTx/>
              <a:buChar char="-"/>
              <a:defRPr/>
            </a:pPr>
            <a:r>
              <a:rPr lang="en-US" sz="1600" dirty="0"/>
              <a:t>Will you earn PI on this grant and how will you track it</a:t>
            </a:r>
          </a:p>
          <a:p>
            <a:pPr marL="302010" indent="-302010">
              <a:buFontTx/>
              <a:buChar char="-"/>
              <a:defRPr/>
            </a:pPr>
            <a:endParaRPr lang="en-US" sz="1600" dirty="0"/>
          </a:p>
          <a:p>
            <a:pPr marL="302010" indent="-302010">
              <a:buFontTx/>
              <a:buChar char="-"/>
              <a:defRPr/>
            </a:pPr>
            <a:r>
              <a:rPr lang="en-US" sz="1600" dirty="0"/>
              <a:t>Describe how community will support operations, maintenance and services for at least </a:t>
            </a:r>
            <a:r>
              <a:rPr lang="en-US" sz="1600" b="1" dirty="0"/>
              <a:t>ten years</a:t>
            </a:r>
          </a:p>
          <a:p>
            <a:pPr marL="302010" indent="-302010">
              <a:buFontTx/>
              <a:buChar char="-"/>
              <a:defRPr/>
            </a:pPr>
            <a:r>
              <a:rPr lang="en-US" sz="1600" dirty="0"/>
              <a:t>Tied to </a:t>
            </a:r>
            <a:r>
              <a:rPr lang="en-US" sz="1600" b="1" dirty="0"/>
              <a:t>Budget  </a:t>
            </a:r>
            <a:r>
              <a:rPr lang="en-US" sz="1600" dirty="0"/>
              <a:t>Ex. Operations Budget</a:t>
            </a:r>
          </a:p>
          <a:p>
            <a:pPr marL="302010" indent="-302010">
              <a:buFontTx/>
              <a:buChar char="-"/>
              <a:defRPr/>
            </a:pPr>
            <a:r>
              <a:rPr lang="en-US" sz="1600" dirty="0"/>
              <a:t>Other funding documentation</a:t>
            </a:r>
            <a:endParaRPr lang="en-US" sz="1100" dirty="0"/>
          </a:p>
          <a:p>
            <a:pPr defTabSz="914308">
              <a:spcBef>
                <a:spcPts val="300"/>
              </a:spcBef>
              <a:defRPr/>
            </a:pPr>
            <a:r>
              <a:rPr lang="en-US" sz="1100" b="1" dirty="0"/>
              <a:t>Budget Assumptions</a:t>
            </a:r>
          </a:p>
          <a:p>
            <a:r>
              <a:rPr lang="en-US" sz="1100" dirty="0"/>
              <a:t>Detail basis for numbers</a:t>
            </a:r>
          </a:p>
          <a:p>
            <a:r>
              <a:rPr lang="en-US" sz="1100" dirty="0"/>
              <a:t>Include administration and construction cost detail</a:t>
            </a:r>
          </a:p>
          <a:p>
            <a:r>
              <a:rPr lang="en-US" sz="1100" dirty="0"/>
              <a:t>Show how you’ve thought through all costs</a:t>
            </a:r>
          </a:p>
          <a:p>
            <a:r>
              <a:rPr lang="en-US" sz="1100" dirty="0"/>
              <a:t>Upload cost documentation</a:t>
            </a:r>
          </a:p>
          <a:p>
            <a:pPr>
              <a:spcBef>
                <a:spcPts val="30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44</a:t>
            </a:fld>
            <a:endParaRPr lang="en-US"/>
          </a:p>
        </p:txBody>
      </p:sp>
    </p:spTree>
    <p:extLst>
      <p:ext uri="{BB962C8B-B14F-4D97-AF65-F5344CB8AC3E}">
        <p14:creationId xmlns:p14="http://schemas.microsoft.com/office/powerpoint/2010/main" val="2634247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What is problem and/or opportunity?  Why this project now?</a:t>
            </a:r>
          </a:p>
          <a:p>
            <a:r>
              <a:rPr lang="en-US" sz="1100" b="1" dirty="0"/>
              <a:t>Range of Need (from lower points to higher points): </a:t>
            </a:r>
          </a:p>
          <a:p>
            <a:pPr>
              <a:lnSpc>
                <a:spcPct val="200000"/>
              </a:lnSpc>
            </a:pPr>
            <a:r>
              <a:rPr lang="en-US" sz="1100" dirty="0"/>
              <a:t>Inconvenience vs public health issue</a:t>
            </a:r>
          </a:p>
          <a:p>
            <a:pPr>
              <a:lnSpc>
                <a:spcPct val="200000"/>
              </a:lnSpc>
            </a:pPr>
            <a:r>
              <a:rPr lang="en-US" sz="1100" dirty="0"/>
              <a:t>Inadequate water pressure vs collapsed well</a:t>
            </a:r>
          </a:p>
          <a:p>
            <a:pPr>
              <a:lnSpc>
                <a:spcPct val="200000"/>
              </a:lnSpc>
            </a:pPr>
            <a:r>
              <a:rPr lang="en-US" sz="1100" dirty="0"/>
              <a:t>Generally old housing stock vs have existing waiting list</a:t>
            </a:r>
          </a:p>
          <a:p>
            <a:pPr>
              <a:lnSpc>
                <a:spcPct val="200000"/>
              </a:lnSpc>
            </a:pPr>
            <a:r>
              <a:rPr lang="en-US" sz="1100" dirty="0"/>
              <a:t>Too small facility vs hardships resulting from lack of facility </a:t>
            </a:r>
          </a:p>
          <a:p>
            <a:pPr>
              <a:lnSpc>
                <a:spcPct val="200000"/>
              </a:lnSpc>
            </a:pPr>
            <a:r>
              <a:rPr lang="en-US" sz="1100" dirty="0"/>
              <a:t>Permit requirement vs regulatory order</a:t>
            </a:r>
          </a:p>
          <a:p>
            <a:pPr>
              <a:lnSpc>
                <a:spcPct val="200000"/>
              </a:lnSpc>
            </a:pPr>
            <a:r>
              <a:rPr lang="en-US" sz="1100" dirty="0"/>
              <a:t>Listed in a water system plan vs top priority on capital facility plan</a:t>
            </a:r>
          </a:p>
          <a:p>
            <a:pPr>
              <a:lnSpc>
                <a:spcPct val="200000"/>
              </a:lnSpc>
            </a:pPr>
            <a:r>
              <a:rPr lang="en-US" sz="1100" dirty="0"/>
              <a:t>Elected official’s favorite project vs documented broad community support</a:t>
            </a:r>
          </a:p>
          <a:p>
            <a:endParaRPr lang="en-US" sz="1100" dirty="0"/>
          </a:p>
          <a:p>
            <a:r>
              <a:rPr lang="en-US" sz="1100" b="1" dirty="0"/>
              <a:t>Opportunity</a:t>
            </a:r>
            <a:r>
              <a:rPr lang="en-US" sz="1100" dirty="0"/>
              <a:t>: what momentum w/local partners could be lost w/o CDBG funding.</a:t>
            </a:r>
          </a:p>
          <a:p>
            <a:endParaRPr lang="en-US" sz="1100" dirty="0"/>
          </a:p>
          <a:p>
            <a:r>
              <a:rPr lang="en-US" sz="1100" dirty="0"/>
              <a:t>Ask:  Compelling example of need and how would you document it?</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45</a:t>
            </a:fld>
            <a:endParaRPr lang="en-US"/>
          </a:p>
        </p:txBody>
      </p:sp>
    </p:spTree>
    <p:extLst>
      <p:ext uri="{BB962C8B-B14F-4D97-AF65-F5344CB8AC3E}">
        <p14:creationId xmlns:p14="http://schemas.microsoft.com/office/powerpoint/2010/main" val="173415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33">
              <a:defRPr/>
            </a:pPr>
            <a:r>
              <a:rPr lang="en-US" dirty="0" err="1"/>
              <a:t>Subrecipient</a:t>
            </a:r>
            <a:r>
              <a:rPr lang="en-US" dirty="0"/>
              <a:t>/Grantee relationship and oversight - past relationship; organizational experience Ex. small non-profit vs. special purpose district</a:t>
            </a:r>
          </a:p>
          <a:p>
            <a:pPr defTabSz="966433">
              <a:defRPr/>
            </a:pPr>
            <a:endParaRPr lang="en-US" dirty="0"/>
          </a:p>
          <a:p>
            <a:pPr defTabSz="966433">
              <a:defRPr/>
            </a:pPr>
            <a:r>
              <a:rPr lang="en-US" dirty="0"/>
              <a:t>POINT OF VIEW</a:t>
            </a:r>
          </a:p>
          <a:p>
            <a:pPr marL="302010" indent="-302010" defTabSz="966433">
              <a:buFont typeface="Arial" panose="020B0604020202020204" pitchFamily="34" charset="0"/>
              <a:buChar char="•"/>
              <a:defRPr/>
            </a:pPr>
            <a:endParaRPr lang="en-US" dirty="0"/>
          </a:p>
          <a:p>
            <a:pPr defTabSz="966433">
              <a:defRPr/>
            </a:pPr>
            <a:r>
              <a:rPr lang="en-US" b="1" dirty="0"/>
              <a:t>Past effort</a:t>
            </a:r>
            <a:r>
              <a:rPr lang="en-US" dirty="0"/>
              <a:t>: Tech team, rate increase, partnership building, planning, partnership building. </a:t>
            </a:r>
          </a:p>
          <a:p>
            <a:pPr defTabSz="966433">
              <a:defRPr/>
            </a:pPr>
            <a:endParaRPr lang="en-US" dirty="0"/>
          </a:p>
          <a:p>
            <a:pPr marL="483216" lvl="1" defTabSz="966433">
              <a:defRPr/>
            </a:pPr>
            <a:r>
              <a:rPr lang="en-US" dirty="0"/>
              <a:t>What has been accomplished to minimize or address the need?</a:t>
            </a:r>
          </a:p>
          <a:p>
            <a:pPr defTabSz="966433">
              <a:defRPr/>
            </a:pPr>
            <a:endParaRPr lang="en-US" dirty="0"/>
          </a:p>
          <a:p>
            <a:pPr defTabSz="966433">
              <a:defRPr/>
            </a:pPr>
            <a:r>
              <a:rPr lang="en-US" dirty="0"/>
              <a:t>How will you manage the project and keep it on track?</a:t>
            </a:r>
          </a:p>
          <a:p>
            <a:pPr defTabSz="966433">
              <a:defRPr/>
            </a:pPr>
            <a:endParaRPr lang="en-US" dirty="0"/>
          </a:p>
          <a:p>
            <a:pPr defTabSz="966433">
              <a:defRPr/>
            </a:pPr>
            <a:r>
              <a:rPr lang="en-US" dirty="0"/>
              <a:t>Open contracts?  TIP -  close contracts</a:t>
            </a:r>
          </a:p>
          <a:p>
            <a:pPr defTabSz="966433">
              <a:defRPr/>
            </a:pPr>
            <a:endParaRPr lang="en-US" dirty="0"/>
          </a:p>
          <a:p>
            <a:pPr defTabSz="966433">
              <a:defRPr/>
            </a:pPr>
            <a:r>
              <a:rPr lang="en-US" dirty="0"/>
              <a:t>Building Greenhouse Gas Emissions reduction into project is an opportunity strengthen capacity score</a:t>
            </a:r>
          </a:p>
          <a:p>
            <a:endParaRPr lang="en-US" dirty="0"/>
          </a:p>
          <a:p>
            <a:pPr defTabSz="914308">
              <a:defRPr/>
            </a:pPr>
            <a:r>
              <a:rPr lang="en-US" dirty="0"/>
              <a:t>Status of open CDBG contracts</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46</a:t>
            </a:fld>
            <a:endParaRPr lang="en-US"/>
          </a:p>
        </p:txBody>
      </p:sp>
    </p:spTree>
    <p:extLst>
      <p:ext uri="{BB962C8B-B14F-4D97-AF65-F5344CB8AC3E}">
        <p14:creationId xmlns:p14="http://schemas.microsoft.com/office/powerpoint/2010/main" val="1572937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Options considered</a:t>
            </a:r>
          </a:p>
          <a:p>
            <a:pPr marL="302010" indent="-302010">
              <a:buFont typeface="Arial" pitchFamily="34" charset="0"/>
              <a:buChar char="•"/>
            </a:pPr>
            <a:r>
              <a:rPr lang="en-US" sz="1100" dirty="0"/>
              <a:t>Preliminary design considerations</a:t>
            </a:r>
          </a:p>
          <a:p>
            <a:pPr marL="302010" indent="-302010">
              <a:buFont typeface="Arial" pitchFamily="34" charset="0"/>
              <a:buChar char="•"/>
            </a:pPr>
            <a:r>
              <a:rPr lang="en-US" sz="1100" dirty="0"/>
              <a:t>Results of consultation with partners</a:t>
            </a:r>
          </a:p>
          <a:p>
            <a:pPr marL="302010" indent="-302010">
              <a:buFont typeface="Arial" pitchFamily="34" charset="0"/>
              <a:buChar char="•"/>
            </a:pPr>
            <a:r>
              <a:rPr lang="en-US" sz="1100" dirty="0"/>
              <a:t>During system planning / value planning</a:t>
            </a:r>
          </a:p>
          <a:p>
            <a:pPr marL="302010" indent="-302010">
              <a:buFont typeface="Arial" pitchFamily="34" charset="0"/>
              <a:buChar char="•"/>
            </a:pPr>
            <a:r>
              <a:rPr lang="en-US" sz="1100" dirty="0"/>
              <a:t>Energy efficiencies</a:t>
            </a:r>
          </a:p>
          <a:p>
            <a:pPr marL="302010" indent="-302010">
              <a:buFont typeface="Arial" pitchFamily="34" charset="0"/>
              <a:buChar char="•"/>
            </a:pPr>
            <a:r>
              <a:rPr lang="en-US" sz="1100" dirty="0"/>
              <a:t>Disaster resilience </a:t>
            </a:r>
          </a:p>
          <a:p>
            <a:pPr>
              <a:spcBef>
                <a:spcPts val="211"/>
              </a:spcBef>
            </a:pPr>
            <a:r>
              <a:rPr lang="en-US" sz="1100" b="1" dirty="0"/>
              <a:t>Timing factors / Work Plan</a:t>
            </a:r>
          </a:p>
          <a:p>
            <a:pPr marL="302010" indent="-302010">
              <a:buFont typeface="Arial" pitchFamily="34" charset="0"/>
              <a:buChar char="•"/>
            </a:pPr>
            <a:r>
              <a:rPr lang="en-US" sz="1100" dirty="0"/>
              <a:t>ER coordination EX. USDA/RD and other federal funders</a:t>
            </a:r>
          </a:p>
          <a:p>
            <a:pPr marL="302010" indent="-302010">
              <a:buFont typeface="Arial" pitchFamily="34" charset="0"/>
              <a:buChar char="•"/>
            </a:pPr>
            <a:r>
              <a:rPr lang="en-US" sz="1100" dirty="0"/>
              <a:t>Environmental mitigation (historic property, floodplain/wetland)</a:t>
            </a:r>
          </a:p>
          <a:p>
            <a:pPr marL="302010" indent="-302010">
              <a:buFont typeface="Arial" pitchFamily="34" charset="0"/>
              <a:buChar char="•"/>
            </a:pPr>
            <a:r>
              <a:rPr lang="en-US" sz="1100" dirty="0"/>
              <a:t>Weather constraints</a:t>
            </a:r>
          </a:p>
          <a:p>
            <a:pPr marL="302010" indent="-302010" defTabSz="966433">
              <a:buFont typeface="Arial" pitchFamily="34" charset="0"/>
              <a:buChar char="•"/>
              <a:defRPr/>
            </a:pPr>
            <a:r>
              <a:rPr lang="en-US" sz="1100" dirty="0"/>
              <a:t>Community events Ex. street construction and school opening</a:t>
            </a:r>
          </a:p>
          <a:p>
            <a:r>
              <a:rPr lang="en-US" sz="1100" b="1" dirty="0"/>
              <a:t>Plan approved, preliminary drawings</a:t>
            </a:r>
          </a:p>
          <a:p>
            <a:pPr>
              <a:spcBef>
                <a:spcPts val="211"/>
              </a:spcBef>
            </a:pPr>
            <a:r>
              <a:rPr lang="en-US" sz="1100" b="1" dirty="0"/>
              <a:t>Site control </a:t>
            </a:r>
            <a:r>
              <a:rPr lang="en-US" sz="1100" dirty="0"/>
              <a:t>Not required, but more competitive</a:t>
            </a:r>
          </a:p>
          <a:p>
            <a:r>
              <a:rPr lang="en-US" sz="1100" dirty="0"/>
              <a:t>WARNING: Tenants – follow the Uniform Relocation Assistance and Real Property Acquisition Policies Act (URA)</a:t>
            </a:r>
          </a:p>
          <a:p>
            <a:pPr>
              <a:spcBef>
                <a:spcPts val="211"/>
              </a:spcBef>
            </a:pPr>
            <a:r>
              <a:rPr lang="en-US" sz="1100" b="1" dirty="0"/>
              <a:t>NEPA</a:t>
            </a:r>
            <a:r>
              <a:rPr lang="en-US" sz="1100" dirty="0"/>
              <a:t> not required; can begin research, data collection and consultation.  NEPA </a:t>
            </a:r>
            <a:r>
              <a:rPr lang="en-US" sz="1100" b="1" dirty="0"/>
              <a:t>cannot</a:t>
            </a:r>
            <a:r>
              <a:rPr lang="en-US" sz="1100" dirty="0"/>
              <a:t> be “complete.”  Application triggers NEPA for entire project (non-CDBG funds too) </a:t>
            </a:r>
          </a:p>
          <a:p>
            <a:pPr>
              <a:spcBef>
                <a:spcPts val="211"/>
              </a:spcBef>
            </a:pPr>
            <a:r>
              <a:rPr lang="en-US" sz="1100" b="1" dirty="0"/>
              <a:t>Obstacles / Plan to address obstacles</a:t>
            </a:r>
          </a:p>
          <a:p>
            <a:pPr marL="302010" indent="-302010">
              <a:buFont typeface="Arial" pitchFamily="34" charset="0"/>
              <a:buChar char="•"/>
            </a:pPr>
            <a:r>
              <a:rPr lang="en-US" sz="1100" dirty="0"/>
              <a:t>Remaining funds</a:t>
            </a:r>
          </a:p>
          <a:p>
            <a:pPr marL="302010" indent="-302010">
              <a:buFont typeface="Arial" pitchFamily="34" charset="0"/>
              <a:buChar char="•"/>
            </a:pPr>
            <a:r>
              <a:rPr lang="en-US" sz="1100" dirty="0"/>
              <a:t>Anything that may require design change</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47</a:t>
            </a:fld>
            <a:endParaRPr lang="en-US"/>
          </a:p>
        </p:txBody>
      </p:sp>
    </p:spTree>
    <p:extLst>
      <p:ext uri="{BB962C8B-B14F-4D97-AF65-F5344CB8AC3E}">
        <p14:creationId xmlns:p14="http://schemas.microsoft.com/office/powerpoint/2010/main" val="3634789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Solves problem</a:t>
            </a:r>
            <a:endParaRPr lang="en-US" dirty="0"/>
          </a:p>
          <a:p>
            <a:endParaRPr lang="en-US" dirty="0"/>
          </a:p>
          <a:p>
            <a:r>
              <a:rPr lang="en-US" dirty="0"/>
              <a:t>Lost opportunity for points</a:t>
            </a:r>
          </a:p>
          <a:p>
            <a:pPr lvl="0"/>
            <a:endParaRPr lang="en-US" dirty="0"/>
          </a:p>
          <a:p>
            <a:pPr lvl="0"/>
            <a:r>
              <a:rPr lang="en-US" dirty="0"/>
              <a:t>Quantify data in pre and post table</a:t>
            </a:r>
          </a:p>
          <a:p>
            <a:pPr lvl="0"/>
            <a:endParaRPr lang="en-US" dirty="0"/>
          </a:p>
          <a:p>
            <a:pPr lvl="0"/>
            <a:r>
              <a:rPr lang="en-US" dirty="0"/>
              <a:t>Result identified in this sections but not as a need in the Need Section</a:t>
            </a:r>
          </a:p>
          <a:p>
            <a:endParaRPr lang="en-US" dirty="0"/>
          </a:p>
          <a:p>
            <a:r>
              <a:rPr lang="en-US" dirty="0"/>
              <a:t>How will services be improved or increased?  </a:t>
            </a:r>
          </a:p>
          <a:p>
            <a:r>
              <a:rPr lang="en-US" dirty="0"/>
              <a:t>Net gain?</a:t>
            </a:r>
          </a:p>
          <a:p>
            <a:endParaRPr lang="en-US" dirty="0"/>
          </a:p>
          <a:p>
            <a:r>
              <a:rPr lang="en-US" dirty="0"/>
              <a:t>CDBG per household and impact?</a:t>
            </a:r>
          </a:p>
        </p:txBody>
      </p:sp>
      <p:sp>
        <p:nvSpPr>
          <p:cNvPr id="4" name="Slide Number Placeholder 3"/>
          <p:cNvSpPr>
            <a:spLocks noGrp="1"/>
          </p:cNvSpPr>
          <p:nvPr>
            <p:ph type="sldNum" sz="quarter" idx="10"/>
          </p:nvPr>
        </p:nvSpPr>
        <p:spPr/>
        <p:txBody>
          <a:bodyPr/>
          <a:lstStyle/>
          <a:p>
            <a:fld id="{ABCFA56F-0FD5-4B40-A569-A2BF5F4EAEF9}" type="slidenum">
              <a:rPr lang="en-US" smtClean="0"/>
              <a:t>48</a:t>
            </a:fld>
            <a:endParaRPr lang="en-US"/>
          </a:p>
        </p:txBody>
      </p:sp>
    </p:spTree>
    <p:extLst>
      <p:ext uri="{BB962C8B-B14F-4D97-AF65-F5344CB8AC3E}">
        <p14:creationId xmlns:p14="http://schemas.microsoft.com/office/powerpoint/2010/main" val="162840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ZoomGrants APPLICATION PROCESS:</a:t>
            </a:r>
          </a:p>
          <a:p>
            <a:pPr lvl="0"/>
            <a:endParaRPr lang="en-US" dirty="0"/>
          </a:p>
          <a:p>
            <a:pPr marL="171416" indent="-171416">
              <a:buFont typeface="Wingdings" panose="05000000000000000000" pitchFamily="2" charset="2"/>
              <a:buChar char="ü"/>
            </a:pPr>
            <a:r>
              <a:rPr lang="en-US" dirty="0"/>
              <a:t>Go to </a:t>
            </a:r>
            <a:r>
              <a:rPr lang="en-US" i="1" dirty="0"/>
              <a:t>Library Tab</a:t>
            </a:r>
            <a:r>
              <a:rPr lang="en-US" dirty="0"/>
              <a:t>, Download document</a:t>
            </a:r>
          </a:p>
          <a:p>
            <a:pPr marL="171416" indent="-171416">
              <a:buFont typeface="Wingdings" panose="05000000000000000000" pitchFamily="2" charset="2"/>
              <a:buChar char="ü"/>
            </a:pPr>
            <a:r>
              <a:rPr lang="en-US" dirty="0"/>
              <a:t>Complete responses</a:t>
            </a:r>
          </a:p>
          <a:p>
            <a:pPr marL="171416" indent="-171416">
              <a:buFont typeface="Wingdings" panose="05000000000000000000" pitchFamily="2" charset="2"/>
              <a:buChar char="ü"/>
            </a:pPr>
            <a:r>
              <a:rPr lang="en-US" dirty="0"/>
              <a:t>Use results to Answer applicable Questions</a:t>
            </a:r>
          </a:p>
          <a:p>
            <a:pPr marL="171416" indent="-171416">
              <a:buFont typeface="Wingdings" panose="05000000000000000000" pitchFamily="2" charset="2"/>
              <a:buChar char="ü"/>
            </a:pPr>
            <a:r>
              <a:rPr lang="en-US" dirty="0"/>
              <a:t>Upload necessary Documents to </a:t>
            </a:r>
            <a:r>
              <a:rPr lang="en-US" i="1" dirty="0"/>
              <a:t>Your Uploaded Documents Tab</a:t>
            </a:r>
            <a:endParaRPr lang="en-US" dirty="0"/>
          </a:p>
          <a:p>
            <a:pPr lvl="0"/>
            <a:endParaRPr lang="en-US" dirty="0"/>
          </a:p>
          <a:p>
            <a:pPr marL="171416" indent="-171416">
              <a:buFont typeface="Arial" panose="020B0604020202020204" pitchFamily="34" charset="0"/>
              <a:buChar char="•"/>
            </a:pPr>
            <a:r>
              <a:rPr lang="en-US" dirty="0"/>
              <a:t>Eligibility  </a:t>
            </a:r>
          </a:p>
          <a:p>
            <a:pPr marL="171416" indent="-171416">
              <a:buFont typeface="Arial" panose="020B0604020202020204" pitchFamily="34" charset="0"/>
              <a:buChar char="•"/>
            </a:pPr>
            <a:r>
              <a:rPr lang="en-US" dirty="0"/>
              <a:t>Citizen Participation</a:t>
            </a:r>
          </a:p>
          <a:p>
            <a:pPr marL="171416" indent="-171416">
              <a:buFont typeface="Arial" panose="020B0604020202020204" pitchFamily="34" charset="0"/>
              <a:buChar char="•"/>
            </a:pPr>
            <a:r>
              <a:rPr lang="en-US" dirty="0"/>
              <a:t>Demographics &amp; Title VI</a:t>
            </a:r>
          </a:p>
          <a:p>
            <a:pPr marL="171416" indent="-171416">
              <a:buFont typeface="Arial" panose="020B0604020202020204" pitchFamily="34" charset="0"/>
              <a:buChar char="•"/>
            </a:pPr>
            <a:r>
              <a:rPr lang="en-US" dirty="0"/>
              <a:t>Certification of Compliance</a:t>
            </a:r>
          </a:p>
          <a:p>
            <a:pPr marL="171416" indent="-171416">
              <a:buFont typeface="Arial" panose="020B0604020202020204" pitchFamily="34" charset="0"/>
              <a:buChar char="•"/>
            </a:pPr>
            <a:r>
              <a:rPr lang="en-US" dirty="0"/>
              <a:t>Narrative </a:t>
            </a:r>
          </a:p>
        </p:txBody>
      </p:sp>
      <p:sp>
        <p:nvSpPr>
          <p:cNvPr id="4" name="Slide Number Placeholder 3"/>
          <p:cNvSpPr>
            <a:spLocks noGrp="1"/>
          </p:cNvSpPr>
          <p:nvPr>
            <p:ph type="sldNum" sz="quarter" idx="10"/>
          </p:nvPr>
        </p:nvSpPr>
        <p:spPr/>
        <p:txBody>
          <a:bodyPr/>
          <a:lstStyle/>
          <a:p>
            <a:fld id="{ABCFA56F-0FD5-4B40-A569-A2BF5F4EAEF9}" type="slidenum">
              <a:rPr lang="en-US" smtClean="0"/>
              <a:t>49</a:t>
            </a:fld>
            <a:endParaRPr lang="en-US"/>
          </a:p>
        </p:txBody>
      </p:sp>
    </p:spTree>
    <p:extLst>
      <p:ext uri="{BB962C8B-B14F-4D97-AF65-F5344CB8AC3E}">
        <p14:creationId xmlns:p14="http://schemas.microsoft.com/office/powerpoint/2010/main" val="254758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ct val="0"/>
              </a:spcAft>
              <a:buFontTx/>
              <a:buChar char="•"/>
            </a:pPr>
            <a:r>
              <a:rPr lang="en-US" dirty="0" smtClean="0">
                <a:solidFill>
                  <a:schemeClr val="accent6"/>
                </a:solidFill>
                <a:hlinkClick r:id="rId3"/>
              </a:rPr>
              <a:t>www.commerce.wa.gov\CDBG</a:t>
            </a:r>
            <a:endParaRPr lang="en-US" dirty="0" smtClean="0">
              <a:solidFill>
                <a:schemeClr val="accent6"/>
              </a:solidFill>
            </a:endParaRPr>
          </a:p>
          <a:p>
            <a:pPr>
              <a:spcBef>
                <a:spcPts val="600"/>
              </a:spcBef>
              <a:spcAft>
                <a:spcPct val="0"/>
              </a:spcAft>
              <a:buFontTx/>
              <a:buChar char="•"/>
            </a:pPr>
            <a:r>
              <a:rPr lang="en-US" dirty="0" smtClean="0">
                <a:solidFill>
                  <a:schemeClr val="accent6"/>
                </a:solidFill>
              </a:rPr>
              <a:t>CDBG staff listing</a:t>
            </a:r>
          </a:p>
          <a:p>
            <a:pPr>
              <a:spcBef>
                <a:spcPts val="600"/>
              </a:spcBef>
              <a:spcAft>
                <a:spcPct val="0"/>
              </a:spcAft>
              <a:buFontTx/>
              <a:buChar char="•"/>
            </a:pPr>
            <a:endParaRPr lang="en-US" dirty="0" smtClean="0">
              <a:solidFill>
                <a:schemeClr val="accent6"/>
              </a:solidFill>
            </a:endParaRPr>
          </a:p>
          <a:p>
            <a:pPr>
              <a:spcBef>
                <a:spcPts val="600"/>
              </a:spcBef>
              <a:spcAft>
                <a:spcPct val="0"/>
              </a:spcAft>
              <a:buFontTx/>
              <a:buChar char="•"/>
            </a:pPr>
            <a:r>
              <a:rPr lang="en-US" dirty="0" smtClean="0">
                <a:solidFill>
                  <a:schemeClr val="accent6"/>
                </a:solidFill>
              </a:rPr>
              <a:t>Action Plan comment period 3/23-4/22,</a:t>
            </a:r>
            <a:r>
              <a:rPr lang="en-US" baseline="0" dirty="0" smtClean="0">
                <a:solidFill>
                  <a:schemeClr val="accent6"/>
                </a:solidFill>
              </a:rPr>
              <a:t> public hearing 4/8</a:t>
            </a:r>
          </a:p>
          <a:p>
            <a:pPr>
              <a:spcBef>
                <a:spcPts val="600"/>
              </a:spcBef>
              <a:spcAft>
                <a:spcPct val="0"/>
              </a:spcAft>
              <a:buFontTx/>
              <a:buChar char="•"/>
            </a:pPr>
            <a:endParaRPr lang="en-US" dirty="0" smtClean="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a:t>
            </a:fld>
            <a:endParaRPr lang="en-US"/>
          </a:p>
        </p:txBody>
      </p:sp>
    </p:spTree>
    <p:extLst>
      <p:ext uri="{BB962C8B-B14F-4D97-AF65-F5344CB8AC3E}">
        <p14:creationId xmlns:p14="http://schemas.microsoft.com/office/powerpoint/2010/main" val="3983132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50</a:t>
            </a:fld>
            <a:endParaRPr lang="en-US"/>
          </a:p>
        </p:txBody>
      </p:sp>
    </p:spTree>
    <p:extLst>
      <p:ext uri="{BB962C8B-B14F-4D97-AF65-F5344CB8AC3E}">
        <p14:creationId xmlns:p14="http://schemas.microsoft.com/office/powerpoint/2010/main" val="803556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More points is better</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51</a:t>
            </a:fld>
            <a:endParaRPr lang="en-US"/>
          </a:p>
        </p:txBody>
      </p:sp>
    </p:spTree>
    <p:extLst>
      <p:ext uri="{BB962C8B-B14F-4D97-AF65-F5344CB8AC3E}">
        <p14:creationId xmlns:p14="http://schemas.microsoft.com/office/powerpoint/2010/main" val="756174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52</a:t>
            </a:fld>
            <a:endParaRPr lang="en-US"/>
          </a:p>
        </p:txBody>
      </p:sp>
    </p:spTree>
    <p:extLst>
      <p:ext uri="{BB962C8B-B14F-4D97-AF65-F5344CB8AC3E}">
        <p14:creationId xmlns:p14="http://schemas.microsoft.com/office/powerpoint/2010/main" val="22424202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1">
              <a:defRPr/>
            </a:pPr>
            <a:r>
              <a:rPr lang="en-US" sz="1100" b="1" dirty="0"/>
              <a:t>Good CDBG fit?</a:t>
            </a:r>
          </a:p>
          <a:p>
            <a:pPr defTabSz="931681">
              <a:defRPr/>
            </a:pPr>
            <a:endParaRPr lang="en-US" sz="700" b="1" dirty="0"/>
          </a:p>
          <a:p>
            <a:pPr defTabSz="931681">
              <a:defRPr/>
            </a:pPr>
            <a:r>
              <a:rPr lang="en-US" sz="1100" b="1" dirty="0"/>
              <a:t>Early Citizen Participation </a:t>
            </a:r>
            <a:r>
              <a:rPr lang="en-US" sz="1100" dirty="0"/>
              <a:t>to build and document community support, find potential partnerships, improve project design</a:t>
            </a:r>
            <a:endParaRPr lang="en-US" sz="1100" b="1" dirty="0"/>
          </a:p>
          <a:p>
            <a:pPr defTabSz="931681">
              <a:defRPr/>
            </a:pPr>
            <a:endParaRPr lang="en-US" sz="700" b="1" dirty="0"/>
          </a:p>
          <a:p>
            <a:pPr defTabSz="931681">
              <a:defRPr/>
            </a:pPr>
            <a:r>
              <a:rPr lang="en-US" sz="1100" b="1" dirty="0"/>
              <a:t>Affordability review </a:t>
            </a:r>
            <a:r>
              <a:rPr lang="en-US" sz="1100" dirty="0"/>
              <a:t>to determine grant need level FOR RATE-BASED SYSTEMS ONLY. (Not Required with application)</a:t>
            </a:r>
            <a:endParaRPr lang="en-US" sz="1100" b="1" dirty="0"/>
          </a:p>
          <a:p>
            <a:pPr marL="174690" indent="-174690" defTabSz="931681">
              <a:buFont typeface="Arial" panose="020B0604020202020204" pitchFamily="34" charset="0"/>
              <a:buChar char="•"/>
              <a:defRPr/>
            </a:pPr>
            <a:r>
              <a:rPr lang="en-US" sz="1100" dirty="0"/>
              <a:t>New documentation requirements : 1) rate resolution or ordinance     2)  the 2019 Schedule 09 (Liabilities)</a:t>
            </a:r>
          </a:p>
          <a:p>
            <a:pPr marL="174690" indent="-174690">
              <a:buFont typeface="Arial" panose="020B0604020202020204" pitchFamily="34" charset="0"/>
              <a:buChar char="•"/>
            </a:pPr>
            <a:r>
              <a:rPr lang="en-US" sz="1100" dirty="0"/>
              <a:t>Available in Excel at </a:t>
            </a:r>
            <a:r>
              <a:rPr lang="en-US" sz="1100" dirty="0">
                <a:hlinkClick r:id="rId3"/>
              </a:rPr>
              <a:t>www.commerce.wa.gov/cdbg</a:t>
            </a:r>
            <a:r>
              <a:rPr lang="en-US" sz="1100" dirty="0"/>
              <a:t> under Technical Assistance Resources to calculate AFFORDABILITY INDEX (2%?)</a:t>
            </a:r>
          </a:p>
          <a:p>
            <a:endParaRPr lang="en-US" sz="700" dirty="0"/>
          </a:p>
          <a:p>
            <a:r>
              <a:rPr lang="en-US" sz="1100" b="1" dirty="0"/>
              <a:t>Data and documentation</a:t>
            </a:r>
          </a:p>
          <a:p>
            <a:pPr marL="171433" indent="-171433">
              <a:buFont typeface="Arial" panose="020B0604020202020204" pitchFamily="34" charset="0"/>
              <a:buChar char="•"/>
            </a:pPr>
            <a:r>
              <a:rPr lang="en-US" sz="1100" dirty="0"/>
              <a:t>Letters of support/commitment – from </a:t>
            </a:r>
            <a:r>
              <a:rPr lang="en-US" sz="1100" i="1" dirty="0"/>
              <a:t>real</a:t>
            </a:r>
            <a:r>
              <a:rPr lang="en-US" sz="1100" dirty="0"/>
              <a:t> stakeholders (Ex. community group, school district, funder, </a:t>
            </a:r>
            <a:r>
              <a:rPr lang="en-US" sz="1100" dirty="0" err="1"/>
              <a:t>etc</a:t>
            </a:r>
            <a:r>
              <a:rPr lang="en-US" sz="1100" dirty="0"/>
              <a:t>)</a:t>
            </a:r>
          </a:p>
          <a:p>
            <a:pPr marL="171433" indent="-171433">
              <a:buFont typeface="Arial" panose="020B0604020202020204" pitchFamily="34" charset="0"/>
              <a:buChar char="•"/>
            </a:pPr>
            <a:r>
              <a:rPr lang="en-US" sz="1100" dirty="0"/>
              <a:t>Regulatory agencies</a:t>
            </a:r>
          </a:p>
          <a:p>
            <a:pPr marL="171433" indent="-171433">
              <a:buFont typeface="Arial" panose="020B0604020202020204" pitchFamily="34" charset="0"/>
              <a:buChar char="•"/>
            </a:pPr>
            <a:r>
              <a:rPr lang="en-US" sz="1100" dirty="0"/>
              <a:t>Document # of instances for NEED</a:t>
            </a:r>
          </a:p>
          <a:p>
            <a:pPr marL="171433" indent="-171433">
              <a:buFont typeface="Arial" panose="020B0604020202020204" pitchFamily="34" charset="0"/>
              <a:buChar char="•"/>
            </a:pPr>
            <a:r>
              <a:rPr lang="en-US" sz="1100" dirty="0"/>
              <a:t>Relevant plan EXCERPTS</a:t>
            </a:r>
          </a:p>
          <a:p>
            <a:endParaRPr lang="en-US" sz="700" dirty="0"/>
          </a:p>
          <a:p>
            <a:r>
              <a:rPr lang="en-US" sz="1100" b="1" dirty="0"/>
              <a:t>Early environmental considerations - floodplains/wetlands.  </a:t>
            </a:r>
          </a:p>
          <a:p>
            <a:pPr marL="171433" indent="-171433">
              <a:buFont typeface="Arial" panose="020B0604020202020204" pitchFamily="34" charset="0"/>
              <a:buChar char="•"/>
            </a:pPr>
            <a:r>
              <a:rPr lang="en-US" sz="1100" dirty="0"/>
              <a:t>Where possible, avoid adverse impacts from occupancy and modification floodplain/wetland  </a:t>
            </a:r>
          </a:p>
          <a:p>
            <a:pPr marL="171433" indent="-171433">
              <a:buFont typeface="Arial" panose="020B0604020202020204" pitchFamily="34" charset="0"/>
              <a:buChar char="•"/>
            </a:pPr>
            <a:r>
              <a:rPr lang="en-US" sz="1100" dirty="0"/>
              <a:t>Avoid development in a floodplain/wetland if there’s a feasible alternative</a:t>
            </a:r>
          </a:p>
          <a:p>
            <a:pPr>
              <a:spcAft>
                <a:spcPts val="2446"/>
              </a:spcAft>
            </a:pP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53</a:t>
            </a:fld>
            <a:endParaRPr lang="en-US"/>
          </a:p>
        </p:txBody>
      </p:sp>
    </p:spTree>
    <p:extLst>
      <p:ext uri="{BB962C8B-B14F-4D97-AF65-F5344CB8AC3E}">
        <p14:creationId xmlns:p14="http://schemas.microsoft.com/office/powerpoint/2010/main" val="3858302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spcAft>
                <a:spcPts val="600"/>
              </a:spcAft>
              <a:buFont typeface="Arial" panose="020B0604020202020204" pitchFamily="34" charset="0"/>
              <a:buChar char="•"/>
            </a:pPr>
            <a:r>
              <a:rPr lang="en-US" dirty="0" smtClean="0"/>
              <a:t>LMI documentation not complete</a:t>
            </a:r>
          </a:p>
          <a:p>
            <a:pPr marL="171433" indent="-171433">
              <a:spcAft>
                <a:spcPts val="600"/>
              </a:spcAft>
              <a:buFont typeface="Arial" panose="020B0604020202020204" pitchFamily="34" charset="0"/>
              <a:buChar char="•"/>
            </a:pPr>
            <a:r>
              <a:rPr lang="en-US" dirty="0" smtClean="0"/>
              <a:t>Number of persons to benefit inconsistent </a:t>
            </a:r>
          </a:p>
          <a:p>
            <a:pPr marL="171433" indent="-171433">
              <a:spcAft>
                <a:spcPts val="600"/>
              </a:spcAft>
              <a:buFont typeface="Arial" panose="020B0604020202020204" pitchFamily="34" charset="0"/>
              <a:buChar char="•"/>
            </a:pPr>
            <a:r>
              <a:rPr lang="en-US" dirty="0" smtClean="0"/>
              <a:t>Budget amounts inconsistent</a:t>
            </a:r>
          </a:p>
          <a:p>
            <a:pPr marL="171433" indent="-171433">
              <a:spcAft>
                <a:spcPts val="600"/>
              </a:spcAft>
              <a:buFont typeface="Arial" panose="020B0604020202020204" pitchFamily="34" charset="0"/>
              <a:buChar char="•"/>
            </a:pPr>
            <a:r>
              <a:rPr lang="en-US" dirty="0" smtClean="0"/>
              <a:t>Public hearing notice less than two weeks before hearing date </a:t>
            </a:r>
          </a:p>
          <a:p>
            <a:pPr marL="171433" indent="-171433">
              <a:spcAft>
                <a:spcPts val="600"/>
              </a:spcAft>
              <a:buFont typeface="Arial" panose="020B0604020202020204" pitchFamily="34" charset="0"/>
              <a:buChar char="•"/>
            </a:pPr>
            <a:r>
              <a:rPr lang="en-US" dirty="0" smtClean="0"/>
              <a:t>Didn’t include required public hearing documentation</a:t>
            </a:r>
          </a:p>
          <a:p>
            <a:pPr marL="171433" indent="-171433">
              <a:spcAft>
                <a:spcPts val="600"/>
              </a:spcAft>
              <a:buFont typeface="Arial" panose="020B0604020202020204" pitchFamily="34" charset="0"/>
              <a:buChar char="•"/>
            </a:pPr>
            <a:endParaRPr lang="en-US" dirty="0" smtClean="0"/>
          </a:p>
          <a:p>
            <a:pPr>
              <a:spcAft>
                <a:spcPts val="600"/>
              </a:spcAft>
            </a:pPr>
            <a:r>
              <a:rPr lang="en-US" dirty="0" smtClean="0"/>
              <a:t>No application checklist, but ZoomGrant</a:t>
            </a:r>
            <a:r>
              <a:rPr lang="en-US" baseline="0" dirty="0" smtClean="0"/>
              <a:t> provides list of required documents</a:t>
            </a:r>
          </a:p>
          <a:p>
            <a:pPr>
              <a:spcAft>
                <a:spcPts val="600"/>
              </a:spcAft>
            </a:pPr>
            <a:endParaRPr lang="en-US" baseline="0" dirty="0" smtClean="0"/>
          </a:p>
          <a:p>
            <a:pPr>
              <a:spcAft>
                <a:spcPts val="600"/>
              </a:spcAft>
            </a:pPr>
            <a:r>
              <a:rPr lang="en-US" baseline="0" dirty="0" smtClean="0"/>
              <a:t>Either use 2 screens or print off instructions to review while you complete the ZoomGrants questions</a:t>
            </a: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54</a:t>
            </a:fld>
            <a:endParaRPr lang="en-US"/>
          </a:p>
        </p:txBody>
      </p:sp>
    </p:spTree>
    <p:extLst>
      <p:ext uri="{BB962C8B-B14F-4D97-AF65-F5344CB8AC3E}">
        <p14:creationId xmlns:p14="http://schemas.microsoft.com/office/powerpoint/2010/main" val="334170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Become familiar with:</a:t>
            </a:r>
          </a:p>
          <a:p>
            <a:pPr lvl="0"/>
            <a:endParaRPr lang="en-US" dirty="0"/>
          </a:p>
          <a:p>
            <a:pPr marL="171416" indent="-171416">
              <a:buFont typeface="Wingdings" panose="05000000000000000000" pitchFamily="2" charset="2"/>
              <a:buChar char="ü"/>
            </a:pPr>
            <a:r>
              <a:rPr lang="en-US" dirty="0"/>
              <a:t>Tab Structure</a:t>
            </a:r>
          </a:p>
          <a:p>
            <a:pPr marL="171416" indent="-171416">
              <a:buFont typeface="Wingdings" panose="05000000000000000000" pitchFamily="2" charset="2"/>
              <a:buChar char="ü"/>
            </a:pPr>
            <a:r>
              <a:rPr lang="en-US" dirty="0"/>
              <a:t>Content</a:t>
            </a:r>
          </a:p>
          <a:p>
            <a:pPr marL="171416" indent="-171416">
              <a:buFont typeface="Wingdings" panose="05000000000000000000" pitchFamily="2" charset="2"/>
              <a:buChar char="ü"/>
            </a:pPr>
            <a:r>
              <a:rPr lang="en-US" dirty="0"/>
              <a:t>What is expected for Application Submittal</a:t>
            </a:r>
          </a:p>
          <a:p>
            <a:pPr lvl="0"/>
            <a:endParaRPr lang="en-US" dirty="0"/>
          </a:p>
          <a:p>
            <a:pPr lvl="0"/>
            <a:r>
              <a:rPr lang="en-US" dirty="0"/>
              <a:t>ZG’s </a:t>
            </a:r>
            <a:r>
              <a:rPr lang="en-US" u="sng" dirty="0"/>
              <a:t>won’t</a:t>
            </a:r>
            <a:r>
              <a:rPr lang="en-US" dirty="0"/>
              <a:t> allow submittal w/out all required fields and document uploads</a:t>
            </a:r>
          </a:p>
          <a:p>
            <a:pPr lvl="0"/>
            <a:endParaRPr lang="en-US" dirty="0"/>
          </a:p>
          <a:p>
            <a:pPr lvl="0"/>
            <a:r>
              <a:rPr lang="en-US" dirty="0"/>
              <a:t>Start with due date and work back to be allow enough time</a:t>
            </a:r>
          </a:p>
          <a:p>
            <a:endParaRPr lang="en-US" dirty="0"/>
          </a:p>
          <a:p>
            <a:r>
              <a:rPr lang="en-US" dirty="0"/>
              <a:t>Chrome browser is recommended</a:t>
            </a:r>
            <a:endParaRPr lang="en-US" dirty="0" smtClean="0"/>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55</a:t>
            </a:fld>
            <a:endParaRPr lang="en-US"/>
          </a:p>
        </p:txBody>
      </p:sp>
    </p:spTree>
    <p:extLst>
      <p:ext uri="{BB962C8B-B14F-4D97-AF65-F5344CB8AC3E}">
        <p14:creationId xmlns:p14="http://schemas.microsoft.com/office/powerpoint/2010/main" val="32180055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Form not required for Submittal</a:t>
            </a:r>
          </a:p>
          <a:p>
            <a:pPr lvl="0"/>
            <a:endParaRPr lang="en-US" dirty="0"/>
          </a:p>
          <a:p>
            <a:pPr lvl="0"/>
            <a:r>
              <a:rPr lang="en-US" dirty="0"/>
              <a:t>Big changes – Working on Continuous Improvement</a:t>
            </a:r>
          </a:p>
          <a:p>
            <a:pPr lvl="0"/>
            <a:endParaRPr lang="en-US" dirty="0"/>
          </a:p>
          <a:p>
            <a:pPr marL="171416" indent="-171416">
              <a:buFont typeface="Wingdings" panose="05000000000000000000" pitchFamily="2" charset="2"/>
              <a:buChar char="v"/>
            </a:pPr>
            <a:r>
              <a:rPr lang="en-US" dirty="0"/>
              <a:t>Helpful to get feedback</a:t>
            </a:r>
          </a:p>
        </p:txBody>
      </p:sp>
      <p:sp>
        <p:nvSpPr>
          <p:cNvPr id="4" name="Slide Number Placeholder 3"/>
          <p:cNvSpPr>
            <a:spLocks noGrp="1"/>
          </p:cNvSpPr>
          <p:nvPr>
            <p:ph type="sldNum" sz="quarter" idx="10"/>
          </p:nvPr>
        </p:nvSpPr>
        <p:spPr/>
        <p:txBody>
          <a:bodyPr/>
          <a:lstStyle/>
          <a:p>
            <a:fld id="{ABCFA56F-0FD5-4B40-A569-A2BF5F4EAEF9}" type="slidenum">
              <a:rPr lang="en-US" smtClean="0"/>
              <a:t>56</a:t>
            </a:fld>
            <a:endParaRPr lang="en-US"/>
          </a:p>
        </p:txBody>
      </p:sp>
    </p:spTree>
    <p:extLst>
      <p:ext uri="{BB962C8B-B14F-4D97-AF65-F5344CB8AC3E}">
        <p14:creationId xmlns:p14="http://schemas.microsoft.com/office/powerpoint/2010/main" val="2979727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Contact information can also be found in 3 other locations:  </a:t>
            </a:r>
          </a:p>
          <a:p>
            <a:pPr marL="228600" indent="-228600">
              <a:buAutoNum type="arabicParenR"/>
            </a:pPr>
            <a:r>
              <a:rPr lang="en-US" sz="1200" kern="1200" dirty="0" smtClean="0">
                <a:solidFill>
                  <a:schemeClr val="tx1"/>
                </a:solidFill>
                <a:effectLst/>
                <a:latin typeface="+mn-lt"/>
                <a:ea typeface="+mn-ea"/>
                <a:cs typeface="+mn-cs"/>
              </a:rPr>
              <a:t>On the CDBG General Purpose Website</a:t>
            </a:r>
          </a:p>
          <a:p>
            <a:pPr marL="228600" indent="-228600">
              <a:buAutoNum type="arabicParenR"/>
            </a:pPr>
            <a:r>
              <a:rPr lang="en-US" sz="1200" kern="1200" dirty="0" smtClean="0">
                <a:solidFill>
                  <a:schemeClr val="tx1"/>
                </a:solidFill>
                <a:effectLst/>
                <a:latin typeface="+mn-lt"/>
                <a:ea typeface="+mn-ea"/>
                <a:cs typeface="+mn-cs"/>
              </a:rPr>
              <a:t>In the resource document title: “Using ZG to Apply for CDBG GP Grants”</a:t>
            </a:r>
            <a:r>
              <a:rPr lang="en-US" sz="1200" kern="1200" baseline="0" dirty="0" smtClean="0">
                <a:solidFill>
                  <a:schemeClr val="tx1"/>
                </a:solidFill>
                <a:effectLst/>
                <a:latin typeface="+mn-lt"/>
                <a:ea typeface="+mn-ea"/>
                <a:cs typeface="+mn-cs"/>
              </a:rPr>
              <a:t>, and </a:t>
            </a:r>
          </a:p>
          <a:p>
            <a:pPr marL="228600" indent="-228600">
              <a:buAutoNum type="arabicParenR"/>
            </a:pPr>
            <a:r>
              <a:rPr lang="en-US" sz="1200" kern="1200" dirty="0" smtClean="0">
                <a:solidFill>
                  <a:schemeClr val="tx1"/>
                </a:solidFill>
                <a:effectLst/>
                <a:latin typeface="+mn-lt"/>
                <a:ea typeface="+mn-ea"/>
                <a:cs typeface="+mn-cs"/>
              </a:rPr>
              <a:t>On the Program Information Tab labeled “</a:t>
            </a:r>
            <a:r>
              <a:rPr lang="en-US" sz="1200" i="1" kern="1200" dirty="0" smtClean="0">
                <a:solidFill>
                  <a:schemeClr val="tx1"/>
                </a:solidFill>
                <a:effectLst/>
                <a:latin typeface="+mn-lt"/>
                <a:ea typeface="+mn-ea"/>
                <a:cs typeface="+mn-cs"/>
              </a:rPr>
              <a:t>Contact Admin</a:t>
            </a:r>
            <a:r>
              <a:rPr lang="en-US" sz="1200" kern="1200" dirty="0" smtClean="0">
                <a:solidFill>
                  <a:schemeClr val="tx1"/>
                </a:solidFill>
                <a:effectLst/>
                <a:latin typeface="+mn-lt"/>
                <a:ea typeface="+mn-ea"/>
                <a:cs typeface="+mn-cs"/>
              </a:rPr>
              <a:t>”.  This sends an email directly to me.</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57</a:t>
            </a:fld>
            <a:endParaRPr lang="en-US"/>
          </a:p>
        </p:txBody>
      </p:sp>
    </p:spTree>
    <p:extLst>
      <p:ext uri="{BB962C8B-B14F-4D97-AF65-F5344CB8AC3E}">
        <p14:creationId xmlns:p14="http://schemas.microsoft.com/office/powerpoint/2010/main" val="524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State Public Works</a:t>
            </a:r>
            <a:r>
              <a:rPr lang="en-US" baseline="0" dirty="0" smtClean="0"/>
              <a:t> Boards facilitating requests for technical assistance and tech teams through its website at IACC website at www.infrafunding.wa.gov under Infrastructure Technical Assistance</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58</a:t>
            </a:fld>
            <a:endParaRPr lang="en-US"/>
          </a:p>
        </p:txBody>
      </p:sp>
    </p:spTree>
    <p:extLst>
      <p:ext uri="{BB962C8B-B14F-4D97-AF65-F5344CB8AC3E}">
        <p14:creationId xmlns:p14="http://schemas.microsoft.com/office/powerpoint/2010/main" val="27848683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we’ll open it up to questions.  We are going to mute the audience and allow any of you who have questions to unmute your device.  Staff are also available by phone or email to answer questions following the webinar.</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59</a:t>
            </a:fld>
            <a:endParaRPr lang="en-US"/>
          </a:p>
        </p:txBody>
      </p:sp>
    </p:spTree>
    <p:extLst>
      <p:ext uri="{BB962C8B-B14F-4D97-AF65-F5344CB8AC3E}">
        <p14:creationId xmlns:p14="http://schemas.microsoft.com/office/powerpoint/2010/main" val="168645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r>
              <a:rPr lang="en-US" baseline="0" dirty="0" smtClean="0"/>
              <a:t> public hearings must meet local public hearing requirements</a:t>
            </a: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6</a:t>
            </a:fld>
            <a:endParaRPr lang="en-US"/>
          </a:p>
        </p:txBody>
      </p:sp>
    </p:spTree>
    <p:extLst>
      <p:ext uri="{BB962C8B-B14F-4D97-AF65-F5344CB8AC3E}">
        <p14:creationId xmlns:p14="http://schemas.microsoft.com/office/powerpoint/2010/main" val="21243850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and….</a:t>
            </a:r>
          </a:p>
          <a:p>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60</a:t>
            </a:fld>
            <a:endParaRPr lang="en-US"/>
          </a:p>
        </p:txBody>
      </p:sp>
    </p:spTree>
    <p:extLst>
      <p:ext uri="{BB962C8B-B14F-4D97-AF65-F5344CB8AC3E}">
        <p14:creationId xmlns:p14="http://schemas.microsoft.com/office/powerpoint/2010/main" val="223298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7</a:t>
            </a:fld>
            <a:endParaRPr lang="en-US"/>
          </a:p>
        </p:txBody>
      </p:sp>
    </p:spTree>
    <p:extLst>
      <p:ext uri="{BB962C8B-B14F-4D97-AF65-F5344CB8AC3E}">
        <p14:creationId xmlns:p14="http://schemas.microsoft.com/office/powerpoint/2010/main" val="29524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Amount above</a:t>
            </a:r>
            <a:r>
              <a:rPr lang="en-US" baseline="0" dirty="0" smtClean="0"/>
              <a:t> $11 M</a:t>
            </a:r>
            <a:r>
              <a:rPr lang="en-US" dirty="0" smtClean="0"/>
              <a:t> dependent on use</a:t>
            </a:r>
            <a:r>
              <a:rPr lang="en-US" baseline="0" dirty="0" smtClean="0"/>
              <a:t> of CDBG funds to respond to COVID-19 related activities</a:t>
            </a:r>
            <a:endParaRPr lang="en-US" dirty="0"/>
          </a:p>
        </p:txBody>
      </p:sp>
      <p:sp>
        <p:nvSpPr>
          <p:cNvPr id="4" name="Slide Number Placeholder 3"/>
          <p:cNvSpPr>
            <a:spLocks noGrp="1"/>
          </p:cNvSpPr>
          <p:nvPr>
            <p:ph type="sldNum" sz="quarter" idx="10"/>
          </p:nvPr>
        </p:nvSpPr>
        <p:spPr/>
        <p:txBody>
          <a:bodyPr/>
          <a:lstStyle/>
          <a:p>
            <a:fld id="{ABCFA56F-0FD5-4B40-A569-A2BF5F4EAEF9}" type="slidenum">
              <a:rPr lang="en-US" smtClean="0"/>
              <a:t>8</a:t>
            </a:fld>
            <a:endParaRPr lang="en-US"/>
          </a:p>
        </p:txBody>
      </p:sp>
    </p:spTree>
    <p:extLst>
      <p:ext uri="{BB962C8B-B14F-4D97-AF65-F5344CB8AC3E}">
        <p14:creationId xmlns:p14="http://schemas.microsoft.com/office/powerpoint/2010/main" val="171352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CFA56F-0FD5-4B40-A569-A2BF5F4EAEF9}" type="slidenum">
              <a:rPr lang="en-US" smtClean="0"/>
              <a:t>9</a:t>
            </a:fld>
            <a:endParaRPr lang="en-US"/>
          </a:p>
        </p:txBody>
      </p:sp>
    </p:spTree>
    <p:extLst>
      <p:ext uri="{BB962C8B-B14F-4D97-AF65-F5344CB8AC3E}">
        <p14:creationId xmlns:p14="http://schemas.microsoft.com/office/powerpoint/2010/main" val="1955532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commerce.wa.gov/" TargetMode="Externa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hyperlink" Target="https://twitter.com/WaStateCommerce" TargetMode="External"/><Relationship Id="rId1" Type="http://schemas.openxmlformats.org/officeDocument/2006/relationships/slideMaster" Target="../slideMasters/slideMaster1.xml"/><Relationship Id="rId6" Type="http://schemas.openxmlformats.org/officeDocument/2006/relationships/hyperlink" Target="https://www.linkedin.com/company/893804" TargetMode="External"/><Relationship Id="rId5" Type="http://schemas.openxmlformats.org/officeDocument/2006/relationships/image" Target="../media/image11.emf"/><Relationship Id="rId4" Type="http://schemas.openxmlformats.org/officeDocument/2006/relationships/hyperlink" Target="https://www.facebook.com/WAStateCommerce/" TargetMode="External"/><Relationship Id="rId9"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43" name="Rectangle 42"/>
          <p:cNvSpPr/>
          <p:nvPr/>
        </p:nvSpPr>
        <p:spPr>
          <a:xfrm flipV="1">
            <a:off x="8229600" y="-2"/>
            <a:ext cx="3505200" cy="6858002"/>
          </a:xfrm>
          <a:prstGeom prst="rect">
            <a:avLst/>
          </a:prstGeom>
          <a:gradFill>
            <a:gsLst>
              <a:gs pos="0">
                <a:schemeClr val="bg1">
                  <a:alpha val="0"/>
                </a:schemeClr>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1"/>
          <p:cNvSpPr>
            <a:spLocks noGrp="1"/>
          </p:cNvSpPr>
          <p:nvPr>
            <p:ph type="body" sz="quarter" idx="10" hasCustomPrompt="1"/>
          </p:nvPr>
        </p:nvSpPr>
        <p:spPr>
          <a:xfrm>
            <a:off x="488950" y="5187893"/>
            <a:ext cx="643001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21" name="Text Placeholder 31"/>
          <p:cNvSpPr>
            <a:spLocks noGrp="1"/>
          </p:cNvSpPr>
          <p:nvPr>
            <p:ph type="body" sz="quarter" idx="11" hasCustomPrompt="1"/>
          </p:nvPr>
        </p:nvSpPr>
        <p:spPr>
          <a:xfrm>
            <a:off x="488950" y="5562027"/>
            <a:ext cx="6430010" cy="343473"/>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22" name="Text Placeholder 31"/>
          <p:cNvSpPr>
            <a:spLocks noGrp="1"/>
          </p:cNvSpPr>
          <p:nvPr>
            <p:ph type="body" sz="quarter" idx="12" hasCustomPrompt="1"/>
          </p:nvPr>
        </p:nvSpPr>
        <p:spPr>
          <a:xfrm>
            <a:off x="488950" y="6091578"/>
            <a:ext cx="6430010" cy="292100"/>
          </a:xfrm>
        </p:spPr>
        <p:txBody>
          <a:bodyPr>
            <a:noAutofit/>
          </a:bodyPr>
          <a:lstStyle>
            <a:lvl1pPr marL="0" indent="0">
              <a:buFontTx/>
              <a:buNone/>
              <a:defRPr sz="1300" cap="all" baseline="0">
                <a:solidFill>
                  <a:schemeClr val="bg1"/>
                </a:solidFill>
                <a:latin typeface="Roboto" panose="02000000000000000000" pitchFamily="2" charset="0"/>
                <a:ea typeface="Roboto" panose="02000000000000000000" pitchFamily="2" charset="0"/>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XX/XX/2019 (date goes here)</a:t>
            </a:r>
          </a:p>
        </p:txBody>
      </p:sp>
      <p:pic>
        <p:nvPicPr>
          <p:cNvPr id="47" name="Picture 46"/>
          <p:cNvPicPr>
            <a:picLocks noChangeAspect="1"/>
          </p:cNvPicPr>
          <p:nvPr userDrawn="1"/>
        </p:nvPicPr>
        <p:blipFill>
          <a:blip r:embed="rId2"/>
          <a:stretch>
            <a:fillRect/>
          </a:stretch>
        </p:blipFill>
        <p:spPr>
          <a:xfrm>
            <a:off x="8909050" y="805225"/>
            <a:ext cx="2146300" cy="2523273"/>
          </a:xfrm>
          <a:prstGeom prst="rect">
            <a:avLst/>
          </a:prstGeom>
        </p:spPr>
      </p:pic>
      <p:cxnSp>
        <p:nvCxnSpPr>
          <p:cNvPr id="48" name="Straight Connector 47"/>
          <p:cNvCxnSpPr/>
          <p:nvPr userDrawn="1"/>
        </p:nvCxnSpPr>
        <p:spPr>
          <a:xfrm>
            <a:off x="574675" y="5065599"/>
            <a:ext cx="1885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488950" y="454090"/>
            <a:ext cx="6971030" cy="3470210"/>
          </a:xfrm>
        </p:spPr>
        <p:txBody>
          <a:bodyPr anchor="b"/>
          <a:lstStyle>
            <a:lvl1pPr>
              <a:defRPr sz="6000" baseline="0">
                <a:solidFill>
                  <a:schemeClr val="bg1"/>
                </a:solidFill>
                <a:latin typeface="Abril Fatface" panose="02000503000000020003" pitchFamily="2" charset="0"/>
              </a:defRPr>
            </a:lvl1pPr>
          </a:lstStyle>
          <a:p>
            <a:r>
              <a:rPr lang="en-US" dirty="0" smtClean="0"/>
              <a:t>Presentation title goes here</a:t>
            </a:r>
            <a:endParaRPr lang="en-US" dirty="0"/>
          </a:p>
        </p:txBody>
      </p:sp>
      <p:sp>
        <p:nvSpPr>
          <p:cNvPr id="12" name="Text Placeholder 31"/>
          <p:cNvSpPr>
            <a:spLocks noGrp="1"/>
          </p:cNvSpPr>
          <p:nvPr>
            <p:ph type="body" sz="quarter" idx="13" hasCustomPrompt="1"/>
          </p:nvPr>
        </p:nvSpPr>
        <p:spPr>
          <a:xfrm>
            <a:off x="488950" y="4056798"/>
            <a:ext cx="6971030" cy="886507"/>
          </a:xfrm>
        </p:spPr>
        <p:txBody>
          <a:bodyPr>
            <a:noAutofit/>
          </a:bodyPr>
          <a:lstStyle>
            <a:lvl1pPr marL="0" indent="0">
              <a:buFontTx/>
              <a:buNone/>
              <a:defRPr sz="2800" b="0">
                <a:solidFill>
                  <a:schemeClr val="bg1"/>
                </a:solidFill>
                <a:latin typeface="+mj-lt"/>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r>
              <a:rPr lang="en-US" dirty="0" smtClean="0"/>
              <a:t>Click to add subtitle (28)</a:t>
            </a:r>
            <a:endParaRPr lang="en-US" dirty="0"/>
          </a:p>
        </p:txBody>
      </p:sp>
    </p:spTree>
    <p:extLst>
      <p:ext uri="{BB962C8B-B14F-4D97-AF65-F5344CB8AC3E}">
        <p14:creationId xmlns:p14="http://schemas.microsoft.com/office/powerpoint/2010/main" val="39911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chemeClr val="tx2"/>
        </a:solidFill>
        <a:effectLst/>
      </p:bgPr>
    </p:bg>
    <p:spTree>
      <p:nvGrpSpPr>
        <p:cNvPr id="1" name=""/>
        <p:cNvGrpSpPr/>
        <p:nvPr/>
      </p:nvGrpSpPr>
      <p:grpSpPr>
        <a:xfrm>
          <a:off x="0" y="0"/>
          <a:ext cx="0" cy="0"/>
          <a:chOff x="0" y="0"/>
          <a:chExt cx="0" cy="0"/>
        </a:xfrm>
      </p:grpSpPr>
      <p:sp>
        <p:nvSpPr>
          <p:cNvPr id="8" name="Text Placeholder 31"/>
          <p:cNvSpPr>
            <a:spLocks noGrp="1"/>
          </p:cNvSpPr>
          <p:nvPr>
            <p:ph type="body" sz="quarter" idx="10" hasCustomPrompt="1"/>
          </p:nvPr>
        </p:nvSpPr>
        <p:spPr>
          <a:xfrm>
            <a:off x="831850" y="469650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9" name="Text Placeholder 31"/>
          <p:cNvSpPr>
            <a:spLocks noGrp="1"/>
          </p:cNvSpPr>
          <p:nvPr>
            <p:ph type="body" sz="quarter" idx="11" hasCustomPrompt="1"/>
          </p:nvPr>
        </p:nvSpPr>
        <p:spPr>
          <a:xfrm>
            <a:off x="831850" y="500205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11" name="Text Placeholder 31"/>
          <p:cNvSpPr>
            <a:spLocks noGrp="1"/>
          </p:cNvSpPr>
          <p:nvPr>
            <p:ph type="body" sz="quarter" idx="12" hasCustomPrompt="1"/>
          </p:nvPr>
        </p:nvSpPr>
        <p:spPr>
          <a:xfrm>
            <a:off x="831850" y="5345815"/>
            <a:ext cx="3766093"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12" name="Text Placeholder 31"/>
          <p:cNvSpPr>
            <a:spLocks noGrp="1"/>
          </p:cNvSpPr>
          <p:nvPr>
            <p:ph type="body" sz="quarter" idx="13" hasCustomPrompt="1"/>
          </p:nvPr>
        </p:nvSpPr>
        <p:spPr>
          <a:xfrm>
            <a:off x="831850" y="5651471"/>
            <a:ext cx="3766094"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rgbClr val="000000"/>
                </a:solidFill>
              </a:rPr>
              <a:t>www.commerce.wa.gov</a:t>
            </a:r>
            <a:endParaRPr lang="en-US" sz="1400" dirty="0">
              <a:solidFill>
                <a:srgbClr val="000000"/>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30" name="Title 1"/>
          <p:cNvSpPr>
            <a:spLocks noGrp="1"/>
          </p:cNvSpPr>
          <p:nvPr>
            <p:ph type="title" hasCustomPrompt="1"/>
          </p:nvPr>
        </p:nvSpPr>
        <p:spPr>
          <a:xfrm>
            <a:off x="720286" y="1026608"/>
            <a:ext cx="5717836" cy="3470210"/>
          </a:xfrm>
        </p:spPr>
        <p:txBody>
          <a:bodyPr anchor="b"/>
          <a:lstStyle>
            <a:lvl1pPr>
              <a:defRPr sz="6000" baseline="0">
                <a:solidFill>
                  <a:schemeClr val="bg1"/>
                </a:solidFill>
                <a:latin typeface="Abril Fatface" panose="02000503000000020003" pitchFamily="2" charset="0"/>
              </a:defRPr>
            </a:lvl1pPr>
          </a:lstStyle>
          <a:p>
            <a:r>
              <a:rPr lang="en-US" dirty="0" smtClean="0"/>
              <a:t>Thank you or other title</a:t>
            </a:r>
            <a:endParaRPr lang="en-US" dirty="0"/>
          </a:p>
        </p:txBody>
      </p:sp>
    </p:spTree>
    <p:extLst>
      <p:ext uri="{BB962C8B-B14F-4D97-AF65-F5344CB8AC3E}">
        <p14:creationId xmlns:p14="http://schemas.microsoft.com/office/powerpoint/2010/main" val="85694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pic>
        <p:nvPicPr>
          <p:cNvPr id="15" name="Picture 14">
            <a:hlinkClick r:id="rId2"/>
          </p:cNvPr>
          <p:cNvPicPr>
            <a:picLocks noChangeAspect="1"/>
          </p:cNvPicPr>
          <p:nvPr userDrawn="1"/>
        </p:nvPicPr>
        <p:blipFill>
          <a:blip r:embed="rId3">
            <a:duotone>
              <a:prstClr val="black"/>
              <a:schemeClr val="accent5">
                <a:tint val="45000"/>
                <a:satMod val="400000"/>
              </a:schemeClr>
            </a:duotone>
          </a:blip>
          <a:stretch>
            <a:fillRect/>
          </a:stretch>
        </p:blipFill>
        <p:spPr>
          <a:xfrm>
            <a:off x="10231041" y="2707495"/>
            <a:ext cx="286875" cy="290000"/>
          </a:xfrm>
          <a:prstGeom prst="rect">
            <a:avLst/>
          </a:prstGeom>
        </p:spPr>
      </p:pic>
      <p:pic>
        <p:nvPicPr>
          <p:cNvPr id="16" name="Picture 15">
            <a:hlinkClick r:id="rId4"/>
          </p:cNvPr>
          <p:cNvPicPr>
            <a:picLocks noChangeAspect="1"/>
          </p:cNvPicPr>
          <p:nvPr userDrawn="1"/>
        </p:nvPicPr>
        <p:blipFill>
          <a:blip r:embed="rId5">
            <a:duotone>
              <a:prstClr val="black"/>
              <a:schemeClr val="accent5">
                <a:tint val="45000"/>
                <a:satMod val="400000"/>
              </a:schemeClr>
            </a:duotone>
          </a:blip>
          <a:stretch>
            <a:fillRect/>
          </a:stretch>
        </p:blipFill>
        <p:spPr>
          <a:xfrm>
            <a:off x="9790620" y="2707495"/>
            <a:ext cx="286875" cy="290000"/>
          </a:xfrm>
          <a:prstGeom prst="rect">
            <a:avLst/>
          </a:prstGeom>
          <a:solidFill>
            <a:schemeClr val="tx2"/>
          </a:solidFill>
        </p:spPr>
      </p:pic>
      <p:pic>
        <p:nvPicPr>
          <p:cNvPr id="17" name="Picture 16">
            <a:hlinkClick r:id="rId6"/>
          </p:cNvPr>
          <p:cNvPicPr>
            <a:picLocks noChangeAspect="1"/>
          </p:cNvPicPr>
          <p:nvPr userDrawn="1"/>
        </p:nvPicPr>
        <p:blipFill>
          <a:blip r:embed="rId7">
            <a:duotone>
              <a:prstClr val="black"/>
              <a:schemeClr val="accent5">
                <a:tint val="45000"/>
                <a:satMod val="400000"/>
              </a:schemeClr>
            </a:duotone>
          </a:blip>
          <a:stretch>
            <a:fillRect/>
          </a:stretch>
        </p:blipFill>
        <p:spPr>
          <a:xfrm>
            <a:off x="10671463" y="2707495"/>
            <a:ext cx="277313" cy="290000"/>
          </a:xfrm>
          <a:prstGeom prst="rect">
            <a:avLst/>
          </a:prstGeom>
        </p:spPr>
      </p:pic>
      <p:sp>
        <p:nvSpPr>
          <p:cNvPr id="18" name="TextBox 17">
            <a:hlinkClick r:id="rId8"/>
          </p:cNvPr>
          <p:cNvSpPr txBox="1"/>
          <p:nvPr userDrawn="1"/>
        </p:nvSpPr>
        <p:spPr>
          <a:xfrm>
            <a:off x="7282678" y="2707508"/>
            <a:ext cx="2190850" cy="307777"/>
          </a:xfrm>
          <a:prstGeom prst="rect">
            <a:avLst/>
          </a:prstGeom>
          <a:noFill/>
        </p:spPr>
        <p:txBody>
          <a:bodyPr wrap="square" rtlCol="0">
            <a:spAutoFit/>
          </a:bodyPr>
          <a:lstStyle/>
          <a:p>
            <a:r>
              <a:rPr lang="en-US" sz="1400" dirty="0" smtClean="0">
                <a:solidFill>
                  <a:srgbClr val="000000"/>
                </a:solidFill>
              </a:rPr>
              <a:t>www.commerce.wa.gov</a:t>
            </a:r>
            <a:endParaRPr lang="en-US" sz="1400" dirty="0">
              <a:solidFill>
                <a:srgbClr val="000000"/>
              </a:solidFill>
            </a:endParaRPr>
          </a:p>
        </p:txBody>
      </p:sp>
      <p:grpSp>
        <p:nvGrpSpPr>
          <p:cNvPr id="19" name="Group 18"/>
          <p:cNvGrpSpPr/>
          <p:nvPr userDrawn="1"/>
        </p:nvGrpSpPr>
        <p:grpSpPr>
          <a:xfrm>
            <a:off x="0" y="6671896"/>
            <a:ext cx="12192000" cy="190430"/>
            <a:chOff x="0" y="6321028"/>
            <a:chExt cx="12192000" cy="541298"/>
          </a:xfrm>
        </p:grpSpPr>
        <p:sp>
          <p:nvSpPr>
            <p:cNvPr id="20" name="Rectangle 19"/>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a:blip r:embed="rId9"/>
          <a:stretch>
            <a:fillRect/>
          </a:stretch>
        </p:blipFill>
        <p:spPr>
          <a:xfrm>
            <a:off x="7282678" y="929634"/>
            <a:ext cx="3666098" cy="1054771"/>
          </a:xfrm>
          <a:prstGeom prst="rect">
            <a:avLst/>
          </a:prstGeom>
        </p:spPr>
      </p:pic>
      <p:sp>
        <p:nvSpPr>
          <p:cNvPr id="29" name="Text Placeholder 31"/>
          <p:cNvSpPr>
            <a:spLocks noGrp="1"/>
          </p:cNvSpPr>
          <p:nvPr>
            <p:ph type="body" sz="quarter" idx="10" hasCustomPrompt="1"/>
          </p:nvPr>
        </p:nvSpPr>
        <p:spPr>
          <a:xfrm>
            <a:off x="831850" y="1733497"/>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0" name="Text Placeholder 31"/>
          <p:cNvSpPr>
            <a:spLocks noGrp="1"/>
          </p:cNvSpPr>
          <p:nvPr>
            <p:ph type="body" sz="quarter" idx="11" hasCustomPrompt="1"/>
          </p:nvPr>
        </p:nvSpPr>
        <p:spPr>
          <a:xfrm>
            <a:off x="831850" y="2039051"/>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3" name="Text Placeholder 31"/>
          <p:cNvSpPr>
            <a:spLocks noGrp="1"/>
          </p:cNvSpPr>
          <p:nvPr>
            <p:ph type="body" sz="quarter" idx="12" hasCustomPrompt="1"/>
          </p:nvPr>
        </p:nvSpPr>
        <p:spPr>
          <a:xfrm>
            <a:off x="831851" y="2358397"/>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4" name="Text Placeholder 31"/>
          <p:cNvSpPr>
            <a:spLocks noGrp="1"/>
          </p:cNvSpPr>
          <p:nvPr>
            <p:ph type="body" sz="quarter" idx="13" hasCustomPrompt="1"/>
          </p:nvPr>
        </p:nvSpPr>
        <p:spPr>
          <a:xfrm>
            <a:off x="831850" y="2688464"/>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5" name="Text Placeholder 31"/>
          <p:cNvSpPr>
            <a:spLocks noGrp="1"/>
          </p:cNvSpPr>
          <p:nvPr>
            <p:ph type="body" sz="quarter" idx="14" hasCustomPrompt="1"/>
          </p:nvPr>
        </p:nvSpPr>
        <p:spPr>
          <a:xfrm>
            <a:off x="831850" y="3385365"/>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36" name="Text Placeholder 31"/>
          <p:cNvSpPr>
            <a:spLocks noGrp="1"/>
          </p:cNvSpPr>
          <p:nvPr>
            <p:ph type="body" sz="quarter" idx="15" hasCustomPrompt="1"/>
          </p:nvPr>
        </p:nvSpPr>
        <p:spPr>
          <a:xfrm>
            <a:off x="831850" y="3690919"/>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37" name="Text Placeholder 31"/>
          <p:cNvSpPr>
            <a:spLocks noGrp="1"/>
          </p:cNvSpPr>
          <p:nvPr>
            <p:ph type="body" sz="quarter" idx="16" hasCustomPrompt="1"/>
          </p:nvPr>
        </p:nvSpPr>
        <p:spPr>
          <a:xfrm>
            <a:off x="831851" y="4034676"/>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38" name="Text Placeholder 31"/>
          <p:cNvSpPr>
            <a:spLocks noGrp="1"/>
          </p:cNvSpPr>
          <p:nvPr>
            <p:ph type="body" sz="quarter" idx="17" hasCustomPrompt="1"/>
          </p:nvPr>
        </p:nvSpPr>
        <p:spPr>
          <a:xfrm>
            <a:off x="831850" y="4340332"/>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39" name="Text Placeholder 31"/>
          <p:cNvSpPr>
            <a:spLocks noGrp="1"/>
          </p:cNvSpPr>
          <p:nvPr>
            <p:ph type="body" sz="quarter" idx="18" hasCustomPrompt="1"/>
          </p:nvPr>
        </p:nvSpPr>
        <p:spPr>
          <a:xfrm>
            <a:off x="831850" y="5041014"/>
            <a:ext cx="3670300" cy="292100"/>
          </a:xfrm>
        </p:spPr>
        <p:txBody>
          <a:bodyPr>
            <a:noAutofit/>
          </a:bodyPr>
          <a:lstStyle>
            <a:lvl1pPr marL="0" indent="0">
              <a:buFontTx/>
              <a:buNone/>
              <a:defRPr sz="1800" b="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Name goes here</a:t>
            </a:r>
          </a:p>
        </p:txBody>
      </p:sp>
      <p:sp>
        <p:nvSpPr>
          <p:cNvPr id="40" name="Text Placeholder 31"/>
          <p:cNvSpPr>
            <a:spLocks noGrp="1"/>
          </p:cNvSpPr>
          <p:nvPr>
            <p:ph type="body" sz="quarter" idx="19" hasCustomPrompt="1"/>
          </p:nvPr>
        </p:nvSpPr>
        <p:spPr>
          <a:xfrm>
            <a:off x="831850" y="5346568"/>
            <a:ext cx="3670300" cy="292100"/>
          </a:xfrm>
        </p:spPr>
        <p:txBody>
          <a:bodyPr>
            <a:noAutofit/>
          </a:bodyPr>
          <a:lstStyle>
            <a:lvl1pPr marL="0" indent="0">
              <a:buFontTx/>
              <a:buNone/>
              <a:defRPr sz="1200" cap="all"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Your Title goes here</a:t>
            </a:r>
          </a:p>
        </p:txBody>
      </p:sp>
      <p:sp>
        <p:nvSpPr>
          <p:cNvPr id="41" name="Text Placeholder 31"/>
          <p:cNvSpPr>
            <a:spLocks noGrp="1"/>
          </p:cNvSpPr>
          <p:nvPr>
            <p:ph type="body" sz="quarter" idx="20" hasCustomPrompt="1"/>
          </p:nvPr>
        </p:nvSpPr>
        <p:spPr>
          <a:xfrm>
            <a:off x="831851" y="5690325"/>
            <a:ext cx="3670300"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Type email here</a:t>
            </a:r>
          </a:p>
        </p:txBody>
      </p:sp>
      <p:sp>
        <p:nvSpPr>
          <p:cNvPr id="42" name="Text Placeholder 31"/>
          <p:cNvSpPr>
            <a:spLocks noGrp="1"/>
          </p:cNvSpPr>
          <p:nvPr>
            <p:ph type="body" sz="quarter" idx="21" hasCustomPrompt="1"/>
          </p:nvPr>
        </p:nvSpPr>
        <p:spPr>
          <a:xfrm>
            <a:off x="831850" y="5995981"/>
            <a:ext cx="3670301" cy="297335"/>
          </a:xfrm>
        </p:spPr>
        <p:txBody>
          <a:bodyPr>
            <a:noAutofit/>
          </a:bodyPr>
          <a:lstStyle>
            <a:lvl1pPr marL="0" indent="0">
              <a:buFontTx/>
              <a:buNone/>
              <a:defRPr sz="1200" cap="none" baseline="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dirty="0" smtClean="0"/>
              <a:t>XXX.XXX.XXXX</a:t>
            </a:r>
          </a:p>
        </p:txBody>
      </p:sp>
      <p:sp>
        <p:nvSpPr>
          <p:cNvPr id="43" name="Title 1"/>
          <p:cNvSpPr>
            <a:spLocks noGrp="1"/>
          </p:cNvSpPr>
          <p:nvPr>
            <p:ph type="title" hasCustomPrompt="1"/>
          </p:nvPr>
        </p:nvSpPr>
        <p:spPr>
          <a:xfrm>
            <a:off x="720286" y="477153"/>
            <a:ext cx="5717836" cy="1065164"/>
          </a:xfrm>
        </p:spPr>
        <p:txBody>
          <a:bodyPr anchor="b"/>
          <a:lstStyle>
            <a:lvl1pPr>
              <a:defRPr sz="6000" baseline="0">
                <a:solidFill>
                  <a:schemeClr val="bg1"/>
                </a:solidFill>
                <a:latin typeface="Abril Fatface" panose="02000503000000020003" pitchFamily="2" charset="0"/>
              </a:defRPr>
            </a:lvl1pPr>
          </a:lstStyle>
          <a:p>
            <a:r>
              <a:rPr lang="en-US" dirty="0" smtClean="0"/>
              <a:t>Thank you!</a:t>
            </a:r>
            <a:endParaRPr lang="en-US" dirty="0"/>
          </a:p>
        </p:txBody>
      </p:sp>
    </p:spTree>
    <p:extLst>
      <p:ext uri="{BB962C8B-B14F-4D97-AF65-F5344CB8AC3E}">
        <p14:creationId xmlns:p14="http://schemas.microsoft.com/office/powerpoint/2010/main" val="5487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2 Column B">
    <p:spTree>
      <p:nvGrpSpPr>
        <p:cNvPr id="1" name=""/>
        <p:cNvGrpSpPr/>
        <p:nvPr/>
      </p:nvGrpSpPr>
      <p:grpSpPr>
        <a:xfrm>
          <a:off x="0" y="0"/>
          <a:ext cx="0" cy="0"/>
          <a:chOff x="0" y="0"/>
          <a:chExt cx="0" cy="0"/>
        </a:xfrm>
      </p:grpSpPr>
      <p:sp>
        <p:nvSpPr>
          <p:cNvPr id="38" name="Title 1"/>
          <p:cNvSpPr>
            <a:spLocks noGrp="1"/>
          </p:cNvSpPr>
          <p:nvPr>
            <p:ph type="title" hasCustomPrompt="1"/>
          </p:nvPr>
        </p:nvSpPr>
        <p:spPr>
          <a:xfrm>
            <a:off x="838200" y="236537"/>
            <a:ext cx="10515600" cy="1325563"/>
          </a:xfrm>
        </p:spPr>
        <p:txBody>
          <a:bodyPr anchor="b"/>
          <a:lstStyle>
            <a:lvl1pPr>
              <a:defRPr>
                <a:solidFill>
                  <a:schemeClr val="accent5"/>
                </a:solidFill>
                <a:latin typeface="+mj-lt"/>
              </a:defRPr>
            </a:lvl1pPr>
          </a:lstStyle>
          <a:p>
            <a:r>
              <a:rPr lang="en-US" dirty="0" smtClean="0"/>
              <a:t>Click to edit Master title style (44)</a:t>
            </a:r>
            <a:endParaRPr lang="en-US" dirty="0"/>
          </a:p>
        </p:txBody>
      </p:sp>
      <p:sp>
        <p:nvSpPr>
          <p:cNvPr id="40" name="Content Placeholder 2"/>
          <p:cNvSpPr>
            <a:spLocks noGrp="1"/>
          </p:cNvSpPr>
          <p:nvPr>
            <p:ph idx="1" hasCustomPrompt="1"/>
          </p:nvPr>
        </p:nvSpPr>
        <p:spPr>
          <a:xfrm>
            <a:off x="838200" y="1749425"/>
            <a:ext cx="4814327" cy="4568224"/>
          </a:xfrm>
        </p:spPr>
        <p:txBody>
          <a:bodyPr/>
          <a:lstStyle>
            <a:lvl1pPr>
              <a:buClr>
                <a:schemeClr val="accent5"/>
              </a:buClr>
              <a:defRPr>
                <a:solidFill>
                  <a:schemeClr val="accent2"/>
                </a:solidFill>
                <a:latin typeface="+mn-lt"/>
              </a:defRPr>
            </a:lvl1pPr>
            <a:lvl2pPr marL="685800" indent="-228600">
              <a:buClr>
                <a:schemeClr val="accent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4" name="Picture Placeholder 3"/>
          <p:cNvSpPr>
            <a:spLocks noGrp="1"/>
          </p:cNvSpPr>
          <p:nvPr>
            <p:ph type="pic" sz="quarter" idx="11"/>
          </p:nvPr>
        </p:nvSpPr>
        <p:spPr>
          <a:xfrm>
            <a:off x="6538913" y="2182813"/>
            <a:ext cx="4814887" cy="3394075"/>
          </a:xfrm>
        </p:spPr>
        <p:txBody>
          <a:bodyPr/>
          <a:lstStyle/>
          <a:p>
            <a:r>
              <a:rPr lang="en-US" smtClean="0"/>
              <a:t>Click icon to add picture</a:t>
            </a:r>
            <a:endParaRPr lang="en-US"/>
          </a:p>
        </p:txBody>
      </p:sp>
      <p:sp>
        <p:nvSpPr>
          <p:cNvPr id="48" name="Rectangle 47"/>
          <p:cNvSpPr/>
          <p:nvPr userDrawn="1"/>
        </p:nvSpPr>
        <p:spPr>
          <a:xfrm>
            <a:off x="335757" y="6406170"/>
            <a:ext cx="472701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752475" y="6497850"/>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50" name="Rectangle 49"/>
          <p:cNvSpPr/>
          <p:nvPr userDrawn="1"/>
        </p:nvSpPr>
        <p:spPr>
          <a:xfrm>
            <a:off x="5062769" y="6406170"/>
            <a:ext cx="606428" cy="457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Rectangle 50"/>
          <p:cNvSpPr/>
          <p:nvPr userDrawn="1"/>
        </p:nvSpPr>
        <p:spPr>
          <a:xfrm>
            <a:off x="5669196" y="6406170"/>
            <a:ext cx="1585679" cy="4572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57"/>
          <p:cNvSpPr/>
          <p:nvPr userDrawn="1"/>
        </p:nvSpPr>
        <p:spPr>
          <a:xfrm>
            <a:off x="7254875" y="6406170"/>
            <a:ext cx="288925"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Rectangle 58"/>
          <p:cNvSpPr/>
          <p:nvPr userDrawn="1"/>
        </p:nvSpPr>
        <p:spPr>
          <a:xfrm>
            <a:off x="7543800" y="6406170"/>
            <a:ext cx="2551698" cy="457200"/>
          </a:xfrm>
          <a:prstGeom prst="rect">
            <a:avLst/>
          </a:prstGeom>
          <a:solidFill>
            <a:srgbClr val="E2A7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p:cNvSpPr/>
          <p:nvPr userDrawn="1"/>
        </p:nvSpPr>
        <p:spPr>
          <a:xfrm>
            <a:off x="10487025" y="6405407"/>
            <a:ext cx="1704975" cy="457200"/>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TextBox 60"/>
          <p:cNvSpPr txBox="1"/>
          <p:nvPr userDrawn="1"/>
        </p:nvSpPr>
        <p:spPr>
          <a:xfrm>
            <a:off x="11440264" y="6465951"/>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
        <p:nvSpPr>
          <p:cNvPr id="62" name="Rectangle 61"/>
          <p:cNvSpPr/>
          <p:nvPr userDrawn="1"/>
        </p:nvSpPr>
        <p:spPr>
          <a:xfrm>
            <a:off x="10095497" y="6406170"/>
            <a:ext cx="391527" cy="4572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userDrawn="1"/>
        </p:nvSpPr>
        <p:spPr>
          <a:xfrm>
            <a:off x="1" y="6405126"/>
            <a:ext cx="335756"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 name="Straight Connector 15"/>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1906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52">
          <p15:clr>
            <a:srgbClr val="FBAE40"/>
          </p15:clr>
        </p15:guide>
        <p15:guide id="5" orient="horz" pos="1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ORANGE Basic Content">
    <p:spTree>
      <p:nvGrpSpPr>
        <p:cNvPr id="1" name=""/>
        <p:cNvGrpSpPr/>
        <p:nvPr/>
      </p:nvGrpSpPr>
      <p:grpSpPr>
        <a:xfrm>
          <a:off x="0" y="0"/>
          <a:ext cx="0" cy="0"/>
          <a:chOff x="0" y="0"/>
          <a:chExt cx="0" cy="0"/>
        </a:xfrm>
      </p:grpSpPr>
      <p:sp>
        <p:nvSpPr>
          <p:cNvPr id="26" name="Rectangle 25"/>
          <p:cNvSpPr/>
          <p:nvPr userDrawn="1"/>
        </p:nvSpPr>
        <p:spPr>
          <a:xfrm>
            <a:off x="0" y="6406170"/>
            <a:ext cx="12192000" cy="4572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Rectangle 8"/>
          <p:cNvSpPr/>
          <p:nvPr userDrawn="1"/>
        </p:nvSpPr>
        <p:spPr>
          <a:xfrm>
            <a:off x="11353800" y="6404739"/>
            <a:ext cx="838200"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236537"/>
            <a:ext cx="10515600" cy="1325563"/>
          </a:xfrm>
        </p:spPr>
        <p:txBody>
          <a:bodyPr anchor="b">
            <a:normAutofit/>
          </a:bodyPr>
          <a:lstStyle>
            <a:lvl1pPr algn="l" defTabSz="914400" rtl="0" eaLnBrk="1" latinLnBrk="0" hangingPunct="1">
              <a:lnSpc>
                <a:spcPct val="90000"/>
              </a:lnSpc>
              <a:spcBef>
                <a:spcPct val="0"/>
              </a:spcBef>
              <a:buNone/>
              <a:defRPr lang="en-US" sz="4400" kern="1200" dirty="0">
                <a:solidFill>
                  <a:schemeClr val="accent5"/>
                </a:solidFill>
                <a:latin typeface="+mj-lt"/>
                <a:ea typeface="Roboto Light" panose="02000000000000000000" pitchFamily="2" charset="0"/>
                <a:cs typeface="+mj-cs"/>
              </a:defRPr>
            </a:lvl1pPr>
          </a:lstStyle>
          <a:p>
            <a:r>
              <a:rPr lang="en-US" dirty="0" smtClean="0"/>
              <a:t>Click to edit Master title style (44)</a:t>
            </a:r>
            <a:endParaRPr lang="en-US" dirty="0"/>
          </a:p>
        </p:txBody>
      </p:sp>
      <p:sp>
        <p:nvSpPr>
          <p:cNvPr id="3" name="Content Placeholder 2"/>
          <p:cNvSpPr>
            <a:spLocks noGrp="1"/>
          </p:cNvSpPr>
          <p:nvPr>
            <p:ph idx="1" hasCustomPrompt="1"/>
          </p:nvPr>
        </p:nvSpPr>
        <p:spPr>
          <a:xfrm>
            <a:off x="838200" y="1749425"/>
            <a:ext cx="10515600" cy="4568224"/>
          </a:xfrm>
        </p:spPr>
        <p:txBody>
          <a:bodyPr/>
          <a:lstStyle>
            <a:lvl1pPr>
              <a:buClr>
                <a:schemeClr val="accent5"/>
              </a:buClr>
              <a:defRPr>
                <a:solidFill>
                  <a:schemeClr val="accent2"/>
                </a:solidFill>
                <a:latin typeface="+mn-lt"/>
              </a:defRPr>
            </a:lvl1pPr>
            <a:lvl2pPr marL="685800" indent="-228600">
              <a:buClr>
                <a:schemeClr val="accent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27" name="Rectangle 26"/>
          <p:cNvSpPr/>
          <p:nvPr userDrawn="1"/>
        </p:nvSpPr>
        <p:spPr>
          <a:xfrm>
            <a:off x="0" y="6406170"/>
            <a:ext cx="5062769"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TextBox 27"/>
          <p:cNvSpPr txBox="1"/>
          <p:nvPr userDrawn="1"/>
        </p:nvSpPr>
        <p:spPr>
          <a:xfrm>
            <a:off x="752475" y="6497850"/>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29" name="TextBox 28"/>
          <p:cNvSpPr txBox="1"/>
          <p:nvPr userDrawn="1"/>
        </p:nvSpPr>
        <p:spPr>
          <a:xfrm>
            <a:off x="11440264" y="6465951"/>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cxnSp>
        <p:nvCxnSpPr>
          <p:cNvPr id="10" name="Straight Connector 9"/>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2819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3816">
          <p15:clr>
            <a:srgbClr val="FBAE40"/>
          </p15:clr>
        </p15:guide>
        <p15:guide id="4" pos="7152">
          <p15:clr>
            <a:srgbClr val="FBAE40"/>
          </p15:clr>
        </p15:guide>
        <p15:guide id="5" orient="horz" pos="1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2 Column A">
    <p:spTree>
      <p:nvGrpSpPr>
        <p:cNvPr id="1" name=""/>
        <p:cNvGrpSpPr/>
        <p:nvPr/>
      </p:nvGrpSpPr>
      <p:grpSpPr>
        <a:xfrm>
          <a:off x="0" y="0"/>
          <a:ext cx="0" cy="0"/>
          <a:chOff x="0" y="0"/>
          <a:chExt cx="0" cy="0"/>
        </a:xfrm>
      </p:grpSpPr>
      <p:sp>
        <p:nvSpPr>
          <p:cNvPr id="44" name="Rectangle 43"/>
          <p:cNvSpPr/>
          <p:nvPr userDrawn="1"/>
        </p:nvSpPr>
        <p:spPr>
          <a:xfrm>
            <a:off x="0" y="6400800"/>
            <a:ext cx="12192000" cy="4572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p:cNvSpPr/>
          <p:nvPr userDrawn="1"/>
        </p:nvSpPr>
        <p:spPr>
          <a:xfrm>
            <a:off x="11353800" y="6404739"/>
            <a:ext cx="838200"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236537"/>
            <a:ext cx="10515600" cy="1325563"/>
          </a:xfrm>
        </p:spPr>
        <p:txBody>
          <a:bodyPr anchor="b"/>
          <a:lstStyle>
            <a:lvl1pPr>
              <a:defRPr>
                <a:solidFill>
                  <a:schemeClr val="accent5"/>
                </a:solidFill>
                <a:latin typeface="+mj-lt"/>
              </a:defRPr>
            </a:lvl1pPr>
          </a:lstStyle>
          <a:p>
            <a:r>
              <a:rPr lang="en-US" dirty="0" smtClean="0"/>
              <a:t>Click to edit Master title style (44)</a:t>
            </a:r>
            <a:endParaRPr lang="en-US" dirty="0"/>
          </a:p>
        </p:txBody>
      </p:sp>
      <p:sp>
        <p:nvSpPr>
          <p:cNvPr id="29" name="Content Placeholder 2"/>
          <p:cNvSpPr>
            <a:spLocks noGrp="1"/>
          </p:cNvSpPr>
          <p:nvPr>
            <p:ph idx="11" hasCustomPrompt="1"/>
          </p:nvPr>
        </p:nvSpPr>
        <p:spPr>
          <a:xfrm>
            <a:off x="838199" y="1749425"/>
            <a:ext cx="4814327" cy="4568224"/>
          </a:xfrm>
        </p:spPr>
        <p:txBody>
          <a:bodyPr/>
          <a:lstStyle>
            <a:lvl1pPr>
              <a:buClr>
                <a:schemeClr val="accent5"/>
              </a:buClr>
              <a:defRPr>
                <a:solidFill>
                  <a:srgbClr val="00A2C7"/>
                </a:solidFill>
                <a:latin typeface="+mn-lt"/>
              </a:defRPr>
            </a:lvl1pPr>
            <a:lvl2pPr marL="685800" indent="-228600">
              <a:buClr>
                <a:srgbClr val="00AAD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30" name="Content Placeholder 2"/>
          <p:cNvSpPr>
            <a:spLocks noGrp="1"/>
          </p:cNvSpPr>
          <p:nvPr>
            <p:ph idx="12" hasCustomPrompt="1"/>
          </p:nvPr>
        </p:nvSpPr>
        <p:spPr>
          <a:xfrm>
            <a:off x="6539472" y="1749425"/>
            <a:ext cx="4814327" cy="4568224"/>
          </a:xfrm>
        </p:spPr>
        <p:txBody>
          <a:bodyPr/>
          <a:lstStyle>
            <a:lvl1pPr>
              <a:buClr>
                <a:schemeClr val="accent5"/>
              </a:buClr>
              <a:defRPr>
                <a:solidFill>
                  <a:srgbClr val="00A2C7"/>
                </a:solidFill>
                <a:latin typeface="+mn-lt"/>
              </a:defRPr>
            </a:lvl1pPr>
            <a:lvl2pPr marL="685800" indent="-228600">
              <a:buClr>
                <a:srgbClr val="00AAD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45" name="Rectangle 44"/>
          <p:cNvSpPr/>
          <p:nvPr userDrawn="1"/>
        </p:nvSpPr>
        <p:spPr>
          <a:xfrm>
            <a:off x="0" y="6400800"/>
            <a:ext cx="5062769"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6" name="TextBox 45"/>
          <p:cNvSpPr txBox="1"/>
          <p:nvPr userDrawn="1"/>
        </p:nvSpPr>
        <p:spPr>
          <a:xfrm>
            <a:off x="752475" y="6497850"/>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47" name="TextBox 46"/>
          <p:cNvSpPr txBox="1"/>
          <p:nvPr userDrawn="1"/>
        </p:nvSpPr>
        <p:spPr>
          <a:xfrm>
            <a:off x="11440264" y="6465951"/>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cxnSp>
        <p:nvCxnSpPr>
          <p:cNvPr id="11" name="Straight Connector 10"/>
          <p:cNvCxnSpPr/>
          <p:nvPr userDrawn="1"/>
        </p:nvCxnSpPr>
        <p:spPr>
          <a:xfrm>
            <a:off x="5989699" y="1749425"/>
            <a:ext cx="0" cy="436075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9757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3816">
          <p15:clr>
            <a:srgbClr val="FBAE40"/>
          </p15:clr>
        </p15:guide>
        <p15:guide id="4" pos="7152">
          <p15:clr>
            <a:srgbClr val="FBAE40"/>
          </p15:clr>
        </p15:guide>
        <p15:guide id="5" orient="horz" pos="1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 2 Column A">
    <p:spTree>
      <p:nvGrpSpPr>
        <p:cNvPr id="1" name=""/>
        <p:cNvGrpSpPr/>
        <p:nvPr/>
      </p:nvGrpSpPr>
      <p:grpSpPr>
        <a:xfrm>
          <a:off x="0" y="0"/>
          <a:ext cx="0" cy="0"/>
          <a:chOff x="0" y="0"/>
          <a:chExt cx="0" cy="0"/>
        </a:xfrm>
      </p:grpSpPr>
      <p:sp>
        <p:nvSpPr>
          <p:cNvPr id="38" name="Title 1"/>
          <p:cNvSpPr>
            <a:spLocks noGrp="1"/>
          </p:cNvSpPr>
          <p:nvPr>
            <p:ph type="title" hasCustomPrompt="1"/>
          </p:nvPr>
        </p:nvSpPr>
        <p:spPr>
          <a:xfrm>
            <a:off x="838200" y="236537"/>
            <a:ext cx="10515600" cy="1325563"/>
          </a:xfrm>
        </p:spPr>
        <p:txBody>
          <a:bodyPr anchor="b"/>
          <a:lstStyle>
            <a:lvl1pPr>
              <a:defRPr>
                <a:solidFill>
                  <a:schemeClr val="accent5"/>
                </a:solidFill>
                <a:latin typeface="Roboto Light" panose="02000000000000000000" pitchFamily="2" charset="0"/>
                <a:ea typeface="Roboto Light" panose="02000000000000000000" pitchFamily="2" charset="0"/>
              </a:defRPr>
            </a:lvl1pPr>
          </a:lstStyle>
          <a:p>
            <a:r>
              <a:rPr lang="en-US" dirty="0" smtClean="0"/>
              <a:t>Click to edit Master title style (44px)</a:t>
            </a:r>
            <a:endParaRPr lang="en-US" dirty="0"/>
          </a:p>
        </p:txBody>
      </p:sp>
      <p:sp>
        <p:nvSpPr>
          <p:cNvPr id="40" name="Content Placeholder 2"/>
          <p:cNvSpPr>
            <a:spLocks noGrp="1"/>
          </p:cNvSpPr>
          <p:nvPr>
            <p:ph idx="1" hasCustomPrompt="1"/>
          </p:nvPr>
        </p:nvSpPr>
        <p:spPr>
          <a:xfrm>
            <a:off x="838200" y="1749425"/>
            <a:ext cx="4814327" cy="4568224"/>
          </a:xfrm>
        </p:spPr>
        <p:txBody>
          <a:bodyPr/>
          <a:lstStyle>
            <a:lvl1pPr>
              <a:buClr>
                <a:schemeClr val="accent5"/>
              </a:buClr>
              <a:defRPr>
                <a:solidFill>
                  <a:schemeClr val="accent2"/>
                </a:solidFill>
                <a:latin typeface="+mn-lt"/>
              </a:defRPr>
            </a:lvl1pPr>
            <a:lvl2pPr marL="685800" indent="-228600">
              <a:buClr>
                <a:schemeClr val="accent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25" name="Content Placeholder 2"/>
          <p:cNvSpPr>
            <a:spLocks noGrp="1"/>
          </p:cNvSpPr>
          <p:nvPr>
            <p:ph idx="10" hasCustomPrompt="1"/>
          </p:nvPr>
        </p:nvSpPr>
        <p:spPr>
          <a:xfrm>
            <a:off x="6539473" y="1749425"/>
            <a:ext cx="4814327" cy="4568224"/>
          </a:xfrm>
        </p:spPr>
        <p:txBody>
          <a:bodyPr/>
          <a:lstStyle>
            <a:lvl1pPr>
              <a:buClr>
                <a:schemeClr val="accent5"/>
              </a:buClr>
              <a:defRPr>
                <a:solidFill>
                  <a:schemeClr val="accent2"/>
                </a:solidFill>
                <a:latin typeface="+mn-lt"/>
              </a:defRPr>
            </a:lvl1pPr>
            <a:lvl2pPr marL="685800" indent="-228600">
              <a:buClr>
                <a:schemeClr val="accent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48" name="Rectangle 47"/>
          <p:cNvSpPr/>
          <p:nvPr userDrawn="1"/>
        </p:nvSpPr>
        <p:spPr>
          <a:xfrm>
            <a:off x="335757" y="6406170"/>
            <a:ext cx="472701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userDrawn="1"/>
        </p:nvSpPr>
        <p:spPr>
          <a:xfrm>
            <a:off x="752475" y="6497850"/>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50" name="Rectangle 49"/>
          <p:cNvSpPr/>
          <p:nvPr userDrawn="1"/>
        </p:nvSpPr>
        <p:spPr>
          <a:xfrm>
            <a:off x="5062769" y="6406170"/>
            <a:ext cx="606428" cy="457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Rectangle 50"/>
          <p:cNvSpPr/>
          <p:nvPr userDrawn="1"/>
        </p:nvSpPr>
        <p:spPr>
          <a:xfrm>
            <a:off x="5669196" y="6406170"/>
            <a:ext cx="1585679" cy="4572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57"/>
          <p:cNvSpPr/>
          <p:nvPr userDrawn="1"/>
        </p:nvSpPr>
        <p:spPr>
          <a:xfrm>
            <a:off x="7254875" y="6406170"/>
            <a:ext cx="288925"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9" name="Rectangle 58"/>
          <p:cNvSpPr/>
          <p:nvPr userDrawn="1"/>
        </p:nvSpPr>
        <p:spPr>
          <a:xfrm>
            <a:off x="7543800" y="6406170"/>
            <a:ext cx="2551698" cy="457200"/>
          </a:xfrm>
          <a:prstGeom prst="rect">
            <a:avLst/>
          </a:prstGeom>
          <a:solidFill>
            <a:srgbClr val="E2A7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Rectangle 59"/>
          <p:cNvSpPr/>
          <p:nvPr userDrawn="1"/>
        </p:nvSpPr>
        <p:spPr>
          <a:xfrm>
            <a:off x="10487025" y="6405407"/>
            <a:ext cx="1704975" cy="457200"/>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TextBox 60"/>
          <p:cNvSpPr txBox="1"/>
          <p:nvPr userDrawn="1"/>
        </p:nvSpPr>
        <p:spPr>
          <a:xfrm>
            <a:off x="11440264" y="6465951"/>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
        <p:nvSpPr>
          <p:cNvPr id="62" name="Rectangle 61"/>
          <p:cNvSpPr/>
          <p:nvPr userDrawn="1"/>
        </p:nvSpPr>
        <p:spPr>
          <a:xfrm>
            <a:off x="10095497" y="6406170"/>
            <a:ext cx="391527" cy="4572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2"/>
          <p:cNvSpPr/>
          <p:nvPr userDrawn="1"/>
        </p:nvSpPr>
        <p:spPr>
          <a:xfrm>
            <a:off x="1" y="6405126"/>
            <a:ext cx="335756"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7" name="Straight Connector 16"/>
          <p:cNvCxnSpPr/>
          <p:nvPr userDrawn="1"/>
        </p:nvCxnSpPr>
        <p:spPr>
          <a:xfrm>
            <a:off x="5989699" y="1749425"/>
            <a:ext cx="0" cy="436075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374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52">
          <p15:clr>
            <a:srgbClr val="FBAE40"/>
          </p15:clr>
        </p15:guide>
        <p15:guide id="5" orient="horz" pos="1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 Basic Content">
    <p:spTree>
      <p:nvGrpSpPr>
        <p:cNvPr id="1" name=""/>
        <p:cNvGrpSpPr/>
        <p:nvPr/>
      </p:nvGrpSpPr>
      <p:grpSpPr>
        <a:xfrm>
          <a:off x="0" y="0"/>
          <a:ext cx="0" cy="0"/>
          <a:chOff x="0" y="0"/>
          <a:chExt cx="0" cy="0"/>
        </a:xfrm>
      </p:grpSpPr>
      <p:sp>
        <p:nvSpPr>
          <p:cNvPr id="38" name="Title 1"/>
          <p:cNvSpPr>
            <a:spLocks noGrp="1"/>
          </p:cNvSpPr>
          <p:nvPr>
            <p:ph type="title" hasCustomPrompt="1"/>
          </p:nvPr>
        </p:nvSpPr>
        <p:spPr>
          <a:xfrm>
            <a:off x="838200" y="236537"/>
            <a:ext cx="10515600" cy="1325563"/>
          </a:xfrm>
        </p:spPr>
        <p:txBody>
          <a:bodyPr anchor="b"/>
          <a:lstStyle>
            <a:lvl1pPr>
              <a:defRPr>
                <a:solidFill>
                  <a:schemeClr val="accent5"/>
                </a:solidFill>
                <a:latin typeface="Roboto Light" panose="02000000000000000000" pitchFamily="2" charset="0"/>
                <a:ea typeface="Roboto Light" panose="02000000000000000000" pitchFamily="2" charset="0"/>
              </a:defRPr>
            </a:lvl1pPr>
          </a:lstStyle>
          <a:p>
            <a:r>
              <a:rPr lang="en-US" dirty="0" smtClean="0"/>
              <a:t>Click to edit Master title style (44)</a:t>
            </a:r>
            <a:endParaRPr lang="en-US" dirty="0"/>
          </a:p>
        </p:txBody>
      </p:sp>
      <p:sp>
        <p:nvSpPr>
          <p:cNvPr id="40" name="Content Placeholder 2"/>
          <p:cNvSpPr>
            <a:spLocks noGrp="1"/>
          </p:cNvSpPr>
          <p:nvPr>
            <p:ph idx="1" hasCustomPrompt="1"/>
          </p:nvPr>
        </p:nvSpPr>
        <p:spPr>
          <a:xfrm>
            <a:off x="838200" y="1749424"/>
            <a:ext cx="10515600" cy="4567461"/>
          </a:xfrm>
        </p:spPr>
        <p:txBody>
          <a:bodyPr/>
          <a:lstStyle>
            <a:lvl1pPr>
              <a:buClr>
                <a:schemeClr val="accent5"/>
              </a:buClr>
              <a:defRPr>
                <a:solidFill>
                  <a:schemeClr val="accent2"/>
                </a:solidFill>
                <a:latin typeface="+mn-lt"/>
              </a:defRPr>
            </a:lvl1pPr>
            <a:lvl2pPr marL="685800" indent="-228600">
              <a:buClr>
                <a:schemeClr val="accent2"/>
              </a:buClr>
              <a:buSzPct val="100000"/>
              <a:buFont typeface="Arial" panose="020B0604020202020204" pitchFamily="34" charset="0"/>
              <a:buChar char="•"/>
              <a:defRPr>
                <a:solidFill>
                  <a:schemeClr val="tx1"/>
                </a:solidFill>
                <a:latin typeface="+mn-lt"/>
              </a:defRPr>
            </a:lvl2pPr>
            <a:lvl3pPr>
              <a:defRPr>
                <a:solidFill>
                  <a:schemeClr val="accent5"/>
                </a:solidFill>
                <a:latin typeface="+mn-lt"/>
              </a:defRPr>
            </a:lvl3pPr>
            <a:lvl4pPr>
              <a:defRPr>
                <a:solidFill>
                  <a:schemeClr val="accent5"/>
                </a:solidFill>
                <a:latin typeface="+mn-lt"/>
              </a:defRPr>
            </a:lvl4pPr>
            <a:lvl5pPr>
              <a:defRPr>
                <a:solidFill>
                  <a:schemeClr val="accent5"/>
                </a:solidFill>
                <a:latin typeface="+mn-lt"/>
              </a:defRPr>
            </a:lvl5p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sp>
        <p:nvSpPr>
          <p:cNvPr id="46" name="Rectangle 45"/>
          <p:cNvSpPr/>
          <p:nvPr userDrawn="1"/>
        </p:nvSpPr>
        <p:spPr>
          <a:xfrm>
            <a:off x="335757" y="6406170"/>
            <a:ext cx="4727012"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userDrawn="1"/>
        </p:nvSpPr>
        <p:spPr>
          <a:xfrm>
            <a:off x="752475" y="6497850"/>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48" name="Rectangle 47"/>
          <p:cNvSpPr/>
          <p:nvPr userDrawn="1"/>
        </p:nvSpPr>
        <p:spPr>
          <a:xfrm>
            <a:off x="5062769" y="6406170"/>
            <a:ext cx="606428" cy="457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9" name="Rectangle 48"/>
          <p:cNvSpPr/>
          <p:nvPr userDrawn="1"/>
        </p:nvSpPr>
        <p:spPr>
          <a:xfrm>
            <a:off x="5669196" y="6406170"/>
            <a:ext cx="1585679" cy="4572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userDrawn="1"/>
        </p:nvSpPr>
        <p:spPr>
          <a:xfrm>
            <a:off x="7254875" y="6406170"/>
            <a:ext cx="288925"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1" name="Rectangle 50"/>
          <p:cNvSpPr/>
          <p:nvPr userDrawn="1"/>
        </p:nvSpPr>
        <p:spPr>
          <a:xfrm>
            <a:off x="7543800" y="6406170"/>
            <a:ext cx="2551698" cy="457200"/>
          </a:xfrm>
          <a:prstGeom prst="rect">
            <a:avLst/>
          </a:prstGeom>
          <a:solidFill>
            <a:srgbClr val="E2A7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57"/>
          <p:cNvSpPr/>
          <p:nvPr userDrawn="1"/>
        </p:nvSpPr>
        <p:spPr>
          <a:xfrm>
            <a:off x="10487025" y="6405407"/>
            <a:ext cx="1704975" cy="457200"/>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p:cNvSpPr txBox="1"/>
          <p:nvPr userDrawn="1"/>
        </p:nvSpPr>
        <p:spPr>
          <a:xfrm>
            <a:off x="11440264" y="6465951"/>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sp>
        <p:nvSpPr>
          <p:cNvPr id="60" name="Rectangle 59"/>
          <p:cNvSpPr/>
          <p:nvPr userDrawn="1"/>
        </p:nvSpPr>
        <p:spPr>
          <a:xfrm>
            <a:off x="10095497" y="6406170"/>
            <a:ext cx="391527" cy="457200"/>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p:cNvSpPr/>
          <p:nvPr userDrawn="1"/>
        </p:nvSpPr>
        <p:spPr>
          <a:xfrm>
            <a:off x="1" y="6405126"/>
            <a:ext cx="335756" cy="457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5" name="Straight Connector 14"/>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265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52">
          <p15:clr>
            <a:srgbClr val="FBAE40"/>
          </p15:clr>
        </p15:guide>
        <p15:guide id="5" orient="horz" pos="1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engthening Communiti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249454" y="2470903"/>
            <a:ext cx="1322250" cy="546833"/>
          </a:xfrm>
          <a:prstGeom prst="rect">
            <a:avLst/>
          </a:prstGeom>
        </p:spPr>
      </p:pic>
      <p:sp>
        <p:nvSpPr>
          <p:cNvPr id="8" name="TextBox 7"/>
          <p:cNvSpPr txBox="1"/>
          <p:nvPr userDrawn="1"/>
        </p:nvSpPr>
        <p:spPr>
          <a:xfrm>
            <a:off x="6528178"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Crime Victims &amp; Public Safety </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pic>
        <p:nvPicPr>
          <p:cNvPr id="9" name="Picture 8"/>
          <p:cNvPicPr>
            <a:picLocks noChangeAspect="1"/>
          </p:cNvPicPr>
          <p:nvPr userDrawn="1"/>
        </p:nvPicPr>
        <p:blipFill>
          <a:blip r:embed="rId3"/>
          <a:stretch>
            <a:fillRect/>
          </a:stretch>
        </p:blipFill>
        <p:spPr>
          <a:xfrm>
            <a:off x="4344443" y="1962669"/>
            <a:ext cx="883650" cy="1055067"/>
          </a:xfrm>
          <a:prstGeom prst="rect">
            <a:avLst/>
          </a:prstGeom>
        </p:spPr>
      </p:pic>
      <p:sp>
        <p:nvSpPr>
          <p:cNvPr id="10" name="TextBox 9"/>
          <p:cNvSpPr txBox="1"/>
          <p:nvPr userDrawn="1"/>
        </p:nvSpPr>
        <p:spPr>
          <a:xfrm>
            <a:off x="6499077" y="3171099"/>
            <a:ext cx="2246086"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Business Assistance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1" name="TextBox 10"/>
          <p:cNvSpPr txBox="1"/>
          <p:nvPr userDrawn="1"/>
        </p:nvSpPr>
        <p:spPr>
          <a:xfrm>
            <a:off x="1245974" y="5344934"/>
            <a:ext cx="1329211"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Planning</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2" name="TextBox 11"/>
          <p:cNvSpPr txBox="1"/>
          <p:nvPr userDrawn="1"/>
        </p:nvSpPr>
        <p:spPr>
          <a:xfrm>
            <a:off x="3697669" y="3171099"/>
            <a:ext cx="2177199"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Infrastructure</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3" name="TextBox 12"/>
          <p:cNvSpPr txBox="1"/>
          <p:nvPr userDrawn="1"/>
        </p:nvSpPr>
        <p:spPr>
          <a:xfrm>
            <a:off x="3271920" y="5344934"/>
            <a:ext cx="2820003" cy="369332"/>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Facilities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4" name="TextBox 13"/>
          <p:cNvSpPr txBox="1"/>
          <p:nvPr userDrawn="1"/>
        </p:nvSpPr>
        <p:spPr>
          <a:xfrm>
            <a:off x="905823" y="3171099"/>
            <a:ext cx="1960793" cy="646331"/>
          </a:xfrm>
          <a:prstGeom prst="rect">
            <a:avLst/>
          </a:prstGeom>
          <a:noFill/>
        </p:spPr>
        <p:txBody>
          <a:bodyPr wrap="non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Housing</a:t>
            </a:r>
          </a:p>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homelessness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sp>
        <p:nvSpPr>
          <p:cNvPr id="15" name="TextBox 14"/>
          <p:cNvSpPr txBox="1"/>
          <p:nvPr userDrawn="1"/>
        </p:nvSpPr>
        <p:spPr>
          <a:xfrm>
            <a:off x="9652082" y="3171099"/>
            <a:ext cx="1058303" cy="369332"/>
          </a:xfrm>
          <a:prstGeom prst="rect">
            <a:avLst/>
          </a:prstGeom>
          <a:noFill/>
        </p:spPr>
        <p:txBody>
          <a:bodyPr wrap="none" rtlCol="0">
            <a:spAutoFit/>
          </a:bodyPr>
          <a:lstStyle/>
          <a:p>
            <a:pPr algn="ctr"/>
            <a:r>
              <a:rPr lang="en-US" sz="1800" b="1" cap="all" baseline="0" dirty="0" smtClean="0">
                <a:solidFill>
                  <a:srgbClr val="5C5C5C"/>
                </a:solidFill>
                <a:latin typeface="Roboto Black" panose="02000000000000000000" pitchFamily="2" charset="0"/>
                <a:ea typeface="Roboto Light" panose="02000000000000000000" pitchFamily="2" charset="0"/>
              </a:rPr>
              <a:t>ENERGY</a:t>
            </a:r>
            <a:endParaRPr lang="en-US" sz="1800" b="1" cap="all" baseline="0" dirty="0">
              <a:solidFill>
                <a:srgbClr val="5C5C5C"/>
              </a:solidFill>
              <a:latin typeface="Roboto Black" panose="02000000000000000000" pitchFamily="2" charset="0"/>
              <a:ea typeface="Roboto Light" panose="02000000000000000000" pitchFamily="2" charset="0"/>
            </a:endParaRPr>
          </a:p>
        </p:txBody>
      </p:sp>
      <p:sp>
        <p:nvSpPr>
          <p:cNvPr id="16" name="TextBox 15"/>
          <p:cNvSpPr txBox="1"/>
          <p:nvPr userDrawn="1"/>
        </p:nvSpPr>
        <p:spPr>
          <a:xfrm>
            <a:off x="9121747" y="5344934"/>
            <a:ext cx="2217765" cy="646331"/>
          </a:xfrm>
          <a:prstGeom prst="rect">
            <a:avLst/>
          </a:prstGeom>
          <a:noFill/>
        </p:spPr>
        <p:txBody>
          <a:bodyPr wrap="square" rtlCol="0">
            <a:spAutoFit/>
          </a:bodyPr>
          <a:lstStyle/>
          <a:p>
            <a:pPr marL="0" algn="ctr" defTabSz="914400" rtl="0" eaLnBrk="1" latinLnBrk="0" hangingPunct="1"/>
            <a:r>
              <a:rPr lang="en-US" sz="1800" b="1" kern="1200" cap="all" baseline="0" dirty="0" smtClean="0">
                <a:solidFill>
                  <a:srgbClr val="5C5C5C"/>
                </a:solidFill>
                <a:latin typeface="Roboto Black" panose="02000000000000000000" pitchFamily="2" charset="0"/>
                <a:ea typeface="Roboto Light" panose="02000000000000000000" pitchFamily="2" charset="0"/>
                <a:cs typeface="+mn-cs"/>
              </a:rPr>
              <a:t>Community Services</a:t>
            </a:r>
            <a:endParaRPr lang="en-US" sz="1800" b="1" kern="1200" cap="all" baseline="0" dirty="0">
              <a:solidFill>
                <a:srgbClr val="5C5C5C"/>
              </a:solidFill>
              <a:latin typeface="Roboto Black" panose="02000000000000000000" pitchFamily="2" charset="0"/>
              <a:ea typeface="Roboto Light" panose="02000000000000000000" pitchFamily="2" charset="0"/>
              <a:cs typeface="+mn-cs"/>
            </a:endParaRPr>
          </a:p>
        </p:txBody>
      </p:sp>
      <p:pic>
        <p:nvPicPr>
          <p:cNvPr id="17" name="Picture 16"/>
          <p:cNvPicPr>
            <a:picLocks noChangeAspect="1"/>
          </p:cNvPicPr>
          <p:nvPr userDrawn="1"/>
        </p:nvPicPr>
        <p:blipFill>
          <a:blip r:embed="rId4"/>
          <a:stretch>
            <a:fillRect/>
          </a:stretch>
        </p:blipFill>
        <p:spPr>
          <a:xfrm>
            <a:off x="1458857" y="4199824"/>
            <a:ext cx="1161000" cy="945700"/>
          </a:xfrm>
          <a:prstGeom prst="rect">
            <a:avLst/>
          </a:prstGeom>
        </p:spPr>
      </p:pic>
      <p:pic>
        <p:nvPicPr>
          <p:cNvPr id="18" name="Picture 17"/>
          <p:cNvPicPr>
            <a:picLocks noChangeAspect="1"/>
          </p:cNvPicPr>
          <p:nvPr userDrawn="1"/>
        </p:nvPicPr>
        <p:blipFill>
          <a:blip r:embed="rId5"/>
          <a:stretch>
            <a:fillRect/>
          </a:stretch>
        </p:blipFill>
        <p:spPr>
          <a:xfrm>
            <a:off x="3867660" y="4174091"/>
            <a:ext cx="1651200" cy="971433"/>
          </a:xfrm>
          <a:prstGeom prst="rect">
            <a:avLst/>
          </a:prstGeom>
        </p:spPr>
      </p:pic>
      <p:pic>
        <p:nvPicPr>
          <p:cNvPr id="19" name="Picture 18"/>
          <p:cNvPicPr>
            <a:picLocks noChangeAspect="1"/>
          </p:cNvPicPr>
          <p:nvPr userDrawn="1"/>
        </p:nvPicPr>
        <p:blipFill>
          <a:blip r:embed="rId6"/>
          <a:stretch>
            <a:fillRect/>
          </a:stretch>
        </p:blipFill>
        <p:spPr>
          <a:xfrm>
            <a:off x="7067420" y="1821136"/>
            <a:ext cx="1109400" cy="1196600"/>
          </a:xfrm>
          <a:prstGeom prst="rect">
            <a:avLst/>
          </a:prstGeom>
        </p:spPr>
      </p:pic>
      <p:pic>
        <p:nvPicPr>
          <p:cNvPr id="20" name="Picture 19"/>
          <p:cNvPicPr>
            <a:picLocks noChangeAspect="1"/>
          </p:cNvPicPr>
          <p:nvPr userDrawn="1"/>
        </p:nvPicPr>
        <p:blipFill>
          <a:blip r:embed="rId7"/>
          <a:stretch>
            <a:fillRect/>
          </a:stretch>
        </p:blipFill>
        <p:spPr>
          <a:xfrm>
            <a:off x="9823258" y="2039869"/>
            <a:ext cx="715950" cy="977867"/>
          </a:xfrm>
          <a:prstGeom prst="rect">
            <a:avLst/>
          </a:prstGeom>
        </p:spPr>
      </p:pic>
      <p:pic>
        <p:nvPicPr>
          <p:cNvPr id="21" name="Picture 20"/>
          <p:cNvPicPr>
            <a:picLocks noChangeAspect="1"/>
          </p:cNvPicPr>
          <p:nvPr userDrawn="1"/>
        </p:nvPicPr>
        <p:blipFill>
          <a:blip r:embed="rId8"/>
          <a:stretch>
            <a:fillRect/>
          </a:stretch>
        </p:blipFill>
        <p:spPr>
          <a:xfrm>
            <a:off x="7214585" y="4251291"/>
            <a:ext cx="844950" cy="894233"/>
          </a:xfrm>
          <a:prstGeom prst="rect">
            <a:avLst/>
          </a:prstGeom>
        </p:spPr>
      </p:pic>
      <p:pic>
        <p:nvPicPr>
          <p:cNvPr id="22" name="Picture 21"/>
          <p:cNvPicPr>
            <a:picLocks noChangeAspect="1"/>
          </p:cNvPicPr>
          <p:nvPr userDrawn="1"/>
        </p:nvPicPr>
        <p:blipFill>
          <a:blip r:embed="rId9"/>
          <a:stretch>
            <a:fillRect/>
          </a:stretch>
        </p:blipFill>
        <p:spPr>
          <a:xfrm>
            <a:off x="9591058" y="4141924"/>
            <a:ext cx="1180350" cy="1003600"/>
          </a:xfrm>
          <a:prstGeom prst="rect">
            <a:avLst/>
          </a:prstGeom>
        </p:spPr>
      </p:pic>
      <p:sp>
        <p:nvSpPr>
          <p:cNvPr id="23" name="TextBox 22"/>
          <p:cNvSpPr txBox="1"/>
          <p:nvPr userDrawn="1"/>
        </p:nvSpPr>
        <p:spPr>
          <a:xfrm>
            <a:off x="838200" y="750877"/>
            <a:ext cx="7156126" cy="769441"/>
          </a:xfrm>
          <a:prstGeom prst="rect">
            <a:avLst/>
          </a:prstGeom>
          <a:noFill/>
        </p:spPr>
        <p:txBody>
          <a:bodyPr wrap="none" rtlCol="0">
            <a:spAutoFit/>
          </a:bodyPr>
          <a:lstStyle/>
          <a:p>
            <a:r>
              <a:rPr lang="en-US" sz="4400" dirty="0" smtClean="0">
                <a:solidFill>
                  <a:schemeClr val="accent5"/>
                </a:solidFill>
                <a:latin typeface="Roboto Light" panose="02000000000000000000" pitchFamily="2" charset="0"/>
                <a:ea typeface="Roboto Light" panose="02000000000000000000" pitchFamily="2" charset="0"/>
              </a:rPr>
              <a:t>We strengthen</a:t>
            </a:r>
            <a:r>
              <a:rPr lang="en-US" sz="4400" baseline="0" dirty="0" smtClean="0">
                <a:solidFill>
                  <a:schemeClr val="accent5"/>
                </a:solidFill>
                <a:latin typeface="Roboto Light" panose="02000000000000000000" pitchFamily="2" charset="0"/>
                <a:ea typeface="Roboto Light" panose="02000000000000000000" pitchFamily="2" charset="0"/>
              </a:rPr>
              <a:t> communities</a:t>
            </a:r>
            <a:endParaRPr lang="en-US" sz="4400" dirty="0">
              <a:solidFill>
                <a:schemeClr val="accent5"/>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083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247899"/>
            <a:ext cx="10515600" cy="2314576"/>
          </a:xfrm>
        </p:spPr>
        <p:txBody>
          <a:bodyPr anchor="b"/>
          <a:lstStyle>
            <a:lvl1pPr>
              <a:defRPr sz="6000">
                <a:solidFill>
                  <a:schemeClr val="bg1"/>
                </a:solidFill>
                <a:latin typeface="Abril Fatface" panose="02000503000000020003" pitchFamily="2" charset="0"/>
              </a:defRPr>
            </a:lvl1pPr>
          </a:lstStyle>
          <a:p>
            <a:r>
              <a:rPr lang="en-US" dirty="0" smtClean="0"/>
              <a:t>Section title goes here</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Section subheading goes here</a:t>
            </a:r>
          </a:p>
        </p:txBody>
      </p:sp>
      <p:grpSp>
        <p:nvGrpSpPr>
          <p:cNvPr id="17" name="Group 16"/>
          <p:cNvGrpSpPr/>
          <p:nvPr userDrawn="1"/>
        </p:nvGrpSpPr>
        <p:grpSpPr>
          <a:xfrm>
            <a:off x="0" y="6316702"/>
            <a:ext cx="12192000" cy="541298"/>
            <a:chOff x="0" y="6321028"/>
            <a:chExt cx="12192000" cy="541298"/>
          </a:xfrm>
        </p:grpSpPr>
        <p:sp>
          <p:nvSpPr>
            <p:cNvPr id="18" name="Rectangle 1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Rectangle 1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Rectangle 2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p:cNvSpPr/>
            <p:nvPr/>
          </p:nvSpPr>
          <p:spPr>
            <a:xfrm>
              <a:off x="0" y="6321028"/>
              <a:ext cx="12192000" cy="79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85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
        <p:nvSpPr>
          <p:cNvPr id="9" name="Content Placeholder 2"/>
          <p:cNvSpPr>
            <a:spLocks noGrp="1"/>
          </p:cNvSpPr>
          <p:nvPr>
            <p:ph idx="1"/>
          </p:nvPr>
        </p:nvSpPr>
        <p:spPr>
          <a:xfrm>
            <a:off x="838200" y="182562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87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0"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51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838200" y="281940"/>
            <a:ext cx="10515600" cy="1218948"/>
          </a:xfrm>
        </p:spPr>
        <p:txBody>
          <a:bodyPr/>
          <a:lstStyle/>
          <a:p>
            <a:r>
              <a:rPr lang="en-US" dirty="0" smtClean="0"/>
              <a:t>Click to edit Master title style</a:t>
            </a:r>
            <a:endParaRPr lang="en-US" dirty="0"/>
          </a:p>
        </p:txBody>
      </p:sp>
      <p:sp>
        <p:nvSpPr>
          <p:cNvPr id="12" name="Content Placeholder 2"/>
          <p:cNvSpPr>
            <a:spLocks noGrp="1"/>
          </p:cNvSpPr>
          <p:nvPr>
            <p:ph sz="half" idx="1"/>
          </p:nvPr>
        </p:nvSpPr>
        <p:spPr>
          <a:xfrm>
            <a:off x="83820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0"/>
          </p:nvPr>
        </p:nvSpPr>
        <p:spPr>
          <a:xfrm>
            <a:off x="447294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1"/>
          </p:nvPr>
        </p:nvSpPr>
        <p:spPr>
          <a:xfrm>
            <a:off x="8107680" y="1825625"/>
            <a:ext cx="324612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27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97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NO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370638"/>
          </a:xfrm>
        </p:spPr>
        <p:txBody>
          <a:bodyPr/>
          <a:lstStyle/>
          <a:p>
            <a:endParaRPr lang="en-US"/>
          </a:p>
        </p:txBody>
      </p:sp>
    </p:spTree>
    <p:extLst>
      <p:ext uri="{BB962C8B-B14F-4D97-AF65-F5344CB8AC3E}">
        <p14:creationId xmlns:p14="http://schemas.microsoft.com/office/powerpoint/2010/main" val="65392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Title 1"/>
          <p:cNvSpPr>
            <a:spLocks noGrp="1"/>
          </p:cNvSpPr>
          <p:nvPr>
            <p:ph type="title"/>
          </p:nvPr>
        </p:nvSpPr>
        <p:spPr>
          <a:xfrm>
            <a:off x="838200" y="281940"/>
            <a:ext cx="10515600" cy="1218948"/>
          </a:xfrm>
        </p:spPr>
        <p:txBody>
          <a:bodyPr/>
          <a:lstStyle/>
          <a:p>
            <a:r>
              <a:rPr lang="en-US" smtClean="0"/>
              <a:t>Click to edit Master title style</a:t>
            </a:r>
            <a:endParaRPr lang="en-US"/>
          </a:p>
        </p:txBody>
      </p:sp>
    </p:spTree>
    <p:extLst>
      <p:ext uri="{BB962C8B-B14F-4D97-AF65-F5344CB8AC3E}">
        <p14:creationId xmlns:p14="http://schemas.microsoft.com/office/powerpoint/2010/main" val="115911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81940"/>
            <a:ext cx="10515600" cy="1218948"/>
          </a:xfrm>
          <a:prstGeom prst="rect">
            <a:avLst/>
          </a:prstGeom>
        </p:spPr>
        <p:txBody>
          <a:bodyPr vert="horz" lIns="91440" tIns="45720" rIns="91440" bIns="45720" rtlCol="0" anchor="b">
            <a:normAutofit/>
          </a:bodyPr>
          <a:lstStyle/>
          <a:p>
            <a:r>
              <a:rPr lang="en-US" dirty="0" smtClean="0"/>
              <a:t>Click to edit Master title style </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 (28)</a:t>
            </a:r>
          </a:p>
          <a:p>
            <a:pPr lvl="1"/>
            <a:r>
              <a:rPr lang="en-US" dirty="0" smtClean="0"/>
              <a:t>Second level (24)</a:t>
            </a:r>
          </a:p>
          <a:p>
            <a:pPr lvl="2"/>
            <a:r>
              <a:rPr lang="en-US" dirty="0" smtClean="0"/>
              <a:t>Third level (20)</a:t>
            </a:r>
          </a:p>
          <a:p>
            <a:pPr lvl="3"/>
            <a:r>
              <a:rPr lang="en-US" dirty="0" smtClean="0"/>
              <a:t>Fourth level (18)</a:t>
            </a:r>
          </a:p>
          <a:p>
            <a:pPr lvl="4"/>
            <a:r>
              <a:rPr lang="en-US" dirty="0" smtClean="0"/>
              <a:t>Fifth level (18)</a:t>
            </a:r>
            <a:endParaRPr lang="en-US" dirty="0"/>
          </a:p>
        </p:txBody>
      </p:sp>
      <p:grpSp>
        <p:nvGrpSpPr>
          <p:cNvPr id="7" name="Group 6"/>
          <p:cNvGrpSpPr/>
          <p:nvPr userDrawn="1"/>
        </p:nvGrpSpPr>
        <p:grpSpPr>
          <a:xfrm>
            <a:off x="0" y="6316702"/>
            <a:ext cx="12192000" cy="541298"/>
            <a:chOff x="0" y="6321028"/>
            <a:chExt cx="12192000" cy="541298"/>
          </a:xfrm>
        </p:grpSpPr>
        <p:sp>
          <p:nvSpPr>
            <p:cNvPr id="8" name="Rectangle 7"/>
            <p:cNvSpPr/>
            <p:nvPr/>
          </p:nvSpPr>
          <p:spPr>
            <a:xfrm>
              <a:off x="335757" y="6360160"/>
              <a:ext cx="4727012" cy="502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062769" y="6360160"/>
              <a:ext cx="363670" cy="502166"/>
            </a:xfrm>
            <a:prstGeom prst="rect">
              <a:avLst/>
            </a:prstGeom>
            <a:solidFill>
              <a:srgbClr val="E2A7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5426439" y="6360160"/>
              <a:ext cx="1585679" cy="50216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p:cNvSpPr/>
            <p:nvPr/>
          </p:nvSpPr>
          <p:spPr>
            <a:xfrm>
              <a:off x="0" y="6360160"/>
              <a:ext cx="112425" cy="5021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p:cNvSpPr/>
            <p:nvPr/>
          </p:nvSpPr>
          <p:spPr>
            <a:xfrm>
              <a:off x="7012118" y="6360160"/>
              <a:ext cx="2634034" cy="50216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p:cNvSpPr/>
            <p:nvPr/>
          </p:nvSpPr>
          <p:spPr>
            <a:xfrm>
              <a:off x="10487025" y="6360160"/>
              <a:ext cx="1704975" cy="502166"/>
            </a:xfrm>
            <a:prstGeom prst="rect">
              <a:avLst/>
            </a:prstGeom>
            <a:solidFill>
              <a:srgbClr val="5E341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a:off x="9646153" y="6360160"/>
              <a:ext cx="840872" cy="50216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112425" y="6360160"/>
              <a:ext cx="223331" cy="50216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p:cNvSpPr/>
            <p:nvPr/>
          </p:nvSpPr>
          <p:spPr>
            <a:xfrm>
              <a:off x="0" y="6321028"/>
              <a:ext cx="12192000" cy="7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752475" y="6493524"/>
            <a:ext cx="3868367" cy="276999"/>
          </a:xfrm>
          <a:prstGeom prst="rect">
            <a:avLst/>
          </a:prstGeom>
          <a:noFill/>
        </p:spPr>
        <p:txBody>
          <a:bodyPr wrap="none" rtlCol="0">
            <a:spAutoFit/>
          </a:bodyPr>
          <a:lstStyle/>
          <a:p>
            <a:r>
              <a:rPr lang="en-US" sz="1200" b="1" cap="all" dirty="0" smtClean="0">
                <a:solidFill>
                  <a:schemeClr val="bg1"/>
                </a:solidFill>
                <a:latin typeface="+mn-lt"/>
                <a:ea typeface="Roboto Condensed" panose="02000000000000000000" pitchFamily="2" charset="0"/>
              </a:rPr>
              <a:t>Washington</a:t>
            </a:r>
            <a:r>
              <a:rPr lang="en-US" sz="1200" b="1" cap="all" baseline="0" dirty="0" smtClean="0">
                <a:solidFill>
                  <a:schemeClr val="bg1"/>
                </a:solidFill>
                <a:latin typeface="+mn-lt"/>
                <a:ea typeface="Roboto Condensed" panose="02000000000000000000" pitchFamily="2" charset="0"/>
              </a:rPr>
              <a:t> state department of commerce</a:t>
            </a:r>
            <a:endParaRPr lang="en-US" sz="1200" b="1" cap="all" dirty="0">
              <a:solidFill>
                <a:schemeClr val="bg1"/>
              </a:solidFill>
              <a:latin typeface="+mn-lt"/>
              <a:ea typeface="Roboto Condensed" panose="02000000000000000000" pitchFamily="2" charset="0"/>
            </a:endParaRPr>
          </a:p>
        </p:txBody>
      </p:sp>
      <p:sp>
        <p:nvSpPr>
          <p:cNvPr id="18" name="TextBox 17"/>
          <p:cNvSpPr txBox="1"/>
          <p:nvPr userDrawn="1"/>
        </p:nvSpPr>
        <p:spPr>
          <a:xfrm>
            <a:off x="11440264" y="6461625"/>
            <a:ext cx="401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285BE-9B15-4AE2-9FB0-78FF55FA435F}" type="slidenum">
              <a:rPr lang="en-US" sz="1400" smtClean="0">
                <a:solidFill>
                  <a:schemeClr val="bg1"/>
                </a:solidFill>
                <a:latin typeface="+mn-lt"/>
                <a:ea typeface="Roboto Black"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dirty="0" smtClean="0">
              <a:solidFill>
                <a:schemeClr val="bg1"/>
              </a:solidFill>
              <a:latin typeface="+mn-lt"/>
              <a:ea typeface="Roboto Black" panose="02000000000000000000" pitchFamily="2" charset="0"/>
            </a:endParaRPr>
          </a:p>
        </p:txBody>
      </p:sp>
      <p:cxnSp>
        <p:nvCxnSpPr>
          <p:cNvPr id="19" name="Straight Connector 18"/>
          <p:cNvCxnSpPr/>
          <p:nvPr userDrawn="1"/>
        </p:nvCxnSpPr>
        <p:spPr>
          <a:xfrm>
            <a:off x="838200" y="1566038"/>
            <a:ext cx="1051560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469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9" r:id="rId6"/>
    <p:sldLayoutId id="2147483767" r:id="rId7"/>
    <p:sldLayoutId id="2147483768" r:id="rId8"/>
    <p:sldLayoutId id="2147483770" r:id="rId9"/>
    <p:sldLayoutId id="2147483771" r:id="rId10"/>
    <p:sldLayoutId id="2147483773" r:id="rId11"/>
    <p:sldLayoutId id="2147483774" r:id="rId12"/>
    <p:sldLayoutId id="2147483775" r:id="rId13"/>
    <p:sldLayoutId id="2147483776" r:id="rId14"/>
    <p:sldLayoutId id="2147483777" r:id="rId15"/>
    <p:sldLayoutId id="2147483778" r:id="rId16"/>
  </p:sldLayoutIdLst>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zoomgrants.com/gprop.asp?donorid=2142&amp;limited=2585"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4vKgUEcl6eA"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deptofcommerce.app.box.com/v/2019-HUD-LMI-dat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hud.maps.arcgis.com/apps/webappviewer/index.html?id=ffd0597e8af24f88b501b7e7f326bed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hud.maps.arcgis.com/home/item.html?id=ffd0597e8af24f88b501b7e7f326bedd"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commerce.wa.gov/CDB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mailto:jacquie.andresen@commerce.wa.gov"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hyperlink" Target="mailto:Questions@ZoomGrants.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infrafunding.wa.gov/techAssistance.html"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Jacquie Andresen</a:t>
            </a:r>
            <a:endParaRPr lang="en-US" dirty="0"/>
          </a:p>
        </p:txBody>
      </p:sp>
      <p:sp>
        <p:nvSpPr>
          <p:cNvPr id="3" name="Text Placeholder 2"/>
          <p:cNvSpPr>
            <a:spLocks noGrp="1"/>
          </p:cNvSpPr>
          <p:nvPr>
            <p:ph type="body" sz="quarter" idx="11"/>
          </p:nvPr>
        </p:nvSpPr>
        <p:spPr>
          <a:xfrm>
            <a:off x="488950" y="5562027"/>
            <a:ext cx="6436506" cy="344098"/>
          </a:xfrm>
        </p:spPr>
        <p:txBody>
          <a:bodyPr/>
          <a:lstStyle/>
          <a:p>
            <a:r>
              <a:rPr lang="en-US" dirty="0" smtClean="0"/>
              <a:t>Project Manager</a:t>
            </a:r>
            <a:endParaRPr lang="en-US" dirty="0"/>
          </a:p>
        </p:txBody>
      </p:sp>
      <p:sp>
        <p:nvSpPr>
          <p:cNvPr id="4" name="Text Placeholder 3"/>
          <p:cNvSpPr>
            <a:spLocks noGrp="1"/>
          </p:cNvSpPr>
          <p:nvPr>
            <p:ph type="body" sz="quarter" idx="12"/>
          </p:nvPr>
        </p:nvSpPr>
        <p:spPr/>
        <p:txBody>
          <a:bodyPr/>
          <a:lstStyle/>
          <a:p>
            <a:r>
              <a:rPr lang="en-US" dirty="0" smtClean="0"/>
              <a:t>March  2020</a:t>
            </a:r>
            <a:endParaRPr lang="en-US" dirty="0"/>
          </a:p>
        </p:txBody>
      </p:sp>
      <p:sp>
        <p:nvSpPr>
          <p:cNvPr id="5" name="Title 4"/>
          <p:cNvSpPr>
            <a:spLocks noGrp="1"/>
          </p:cNvSpPr>
          <p:nvPr>
            <p:ph type="title"/>
          </p:nvPr>
        </p:nvSpPr>
        <p:spPr/>
        <p:txBody>
          <a:bodyPr>
            <a:normAutofit fontScale="90000"/>
          </a:bodyPr>
          <a:lstStyle/>
          <a:p>
            <a:r>
              <a:rPr lang="en-US" b="1" dirty="0" smtClean="0">
                <a:latin typeface="Calibri" pitchFamily="34" charset="0"/>
              </a:rPr>
              <a:t>2020 </a:t>
            </a:r>
            <a:br>
              <a:rPr lang="en-US" b="1" dirty="0" smtClean="0">
                <a:latin typeface="Calibri" pitchFamily="34" charset="0"/>
              </a:rPr>
            </a:br>
            <a:r>
              <a:rPr lang="en-US" b="1" dirty="0" smtClean="0">
                <a:latin typeface="Calibri" pitchFamily="34" charset="0"/>
              </a:rPr>
              <a:t>General </a:t>
            </a:r>
            <a:r>
              <a:rPr lang="en-US" b="1" dirty="0">
                <a:latin typeface="Calibri" pitchFamily="34" charset="0"/>
              </a:rPr>
              <a:t>Purpose </a:t>
            </a:r>
            <a:r>
              <a:rPr lang="en-US" b="1" dirty="0" smtClean="0">
                <a:latin typeface="Calibri" pitchFamily="34" charset="0"/>
              </a:rPr>
              <a:t>Grant </a:t>
            </a:r>
            <a:br>
              <a:rPr lang="en-US" b="1" dirty="0" smtClean="0">
                <a:latin typeface="Calibri" pitchFamily="34" charset="0"/>
              </a:rPr>
            </a:br>
            <a:r>
              <a:rPr lang="en-US" b="1" dirty="0" smtClean="0">
                <a:latin typeface="Calibri" pitchFamily="34" charset="0"/>
              </a:rPr>
              <a:t>Application Webinar</a:t>
            </a:r>
            <a:r>
              <a:rPr lang="en-US" b="1" dirty="0">
                <a:latin typeface="Calibri" pitchFamily="34" charset="0"/>
              </a:rPr>
              <a:t/>
            </a:r>
            <a:br>
              <a:rPr lang="en-US" b="1" dirty="0">
                <a:latin typeface="Calibri" pitchFamily="34" charset="0"/>
              </a:rPr>
            </a:br>
            <a:endParaRPr lang="en-US" dirty="0"/>
          </a:p>
        </p:txBody>
      </p:sp>
      <p:sp>
        <p:nvSpPr>
          <p:cNvPr id="6" name="Text Placeholder 5"/>
          <p:cNvSpPr>
            <a:spLocks noGrp="1"/>
          </p:cNvSpPr>
          <p:nvPr>
            <p:ph type="body" sz="quarter" idx="13"/>
          </p:nvPr>
        </p:nvSpPr>
        <p:spPr>
          <a:xfrm>
            <a:off x="488949" y="4056798"/>
            <a:ext cx="7530443" cy="886507"/>
          </a:xfrm>
        </p:spPr>
        <p:txBody>
          <a:bodyPr/>
          <a:lstStyle/>
          <a:p>
            <a:r>
              <a:rPr lang="en-US" sz="3200" b="1" dirty="0">
                <a:solidFill>
                  <a:srgbClr val="4E84C4"/>
                </a:solidFill>
                <a:latin typeface="Calibri" pitchFamily="34" charset="0"/>
              </a:rPr>
              <a:t>Community</a:t>
            </a:r>
            <a:r>
              <a:rPr lang="en-US" b="1" dirty="0">
                <a:solidFill>
                  <a:srgbClr val="4E84C4"/>
                </a:solidFill>
                <a:latin typeface="Calibri" pitchFamily="34" charset="0"/>
              </a:rPr>
              <a:t> Development Block Grant Program</a:t>
            </a:r>
          </a:p>
          <a:p>
            <a:endParaRPr lang="en-US" dirty="0"/>
          </a:p>
        </p:txBody>
      </p:sp>
    </p:spTree>
    <p:extLst>
      <p:ext uri="{BB962C8B-B14F-4D97-AF65-F5344CB8AC3E}">
        <p14:creationId xmlns:p14="http://schemas.microsoft.com/office/powerpoint/2010/main" val="19608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36537"/>
            <a:ext cx="10623115" cy="1325563"/>
          </a:xfrm>
        </p:spPr>
        <p:txBody>
          <a:bodyPr>
            <a:normAutofit/>
          </a:bodyPr>
          <a:lstStyle/>
          <a:p>
            <a:r>
              <a:rPr lang="en-US" dirty="0"/>
              <a:t>State CDBG vs </a:t>
            </a:r>
            <a:r>
              <a:rPr lang="en-US" dirty="0" smtClean="0"/>
              <a:t>Local CDBG </a:t>
            </a:r>
            <a:r>
              <a:rPr lang="en-US" dirty="0"/>
              <a:t>Program </a:t>
            </a:r>
            <a:r>
              <a:rPr lang="en-US" dirty="0" smtClean="0"/>
              <a:t>Areas</a:t>
            </a:r>
            <a:endParaRPr lang="en-US" dirty="0"/>
          </a:p>
        </p:txBody>
      </p:sp>
      <p:pic>
        <p:nvPicPr>
          <p:cNvPr id="4" name="Content Placeholder 3"/>
          <p:cNvPicPr>
            <a:picLocks noGrp="1" noChangeAspect="1"/>
          </p:cNvPicPr>
          <p:nvPr>
            <p:ph idx="1"/>
          </p:nvPr>
        </p:nvPicPr>
        <p:blipFill>
          <a:blip r:embed="rId3"/>
          <a:stretch>
            <a:fillRect/>
          </a:stretch>
        </p:blipFill>
        <p:spPr>
          <a:xfrm>
            <a:off x="2688740" y="1674834"/>
            <a:ext cx="7018931" cy="4705874"/>
          </a:xfrm>
          <a:prstGeom prst="rect">
            <a:avLst/>
          </a:prstGeom>
        </p:spPr>
      </p:pic>
    </p:spTree>
    <p:extLst>
      <p:ext uri="{BB962C8B-B14F-4D97-AF65-F5344CB8AC3E}">
        <p14:creationId xmlns:p14="http://schemas.microsoft.com/office/powerpoint/2010/main" val="1038769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a:t>
            </a:r>
            <a:r>
              <a:rPr lang="en-US" dirty="0"/>
              <a:t>a</a:t>
            </a:r>
            <a:r>
              <a:rPr lang="en-US" dirty="0" smtClean="0"/>
              <a:t>ctivities</a:t>
            </a:r>
            <a:endParaRPr lang="en-US" dirty="0"/>
          </a:p>
        </p:txBody>
      </p:sp>
      <p:sp>
        <p:nvSpPr>
          <p:cNvPr id="3" name="Content Placeholder 2"/>
          <p:cNvSpPr>
            <a:spLocks noGrp="1"/>
          </p:cNvSpPr>
          <p:nvPr>
            <p:ph idx="11"/>
          </p:nvPr>
        </p:nvSpPr>
        <p:spPr>
          <a:xfrm>
            <a:off x="838199" y="1749425"/>
            <a:ext cx="5186820" cy="4568224"/>
          </a:xfrm>
        </p:spPr>
        <p:txBody>
          <a:bodyPr>
            <a:normAutofit/>
          </a:bodyPr>
          <a:lstStyle/>
          <a:p>
            <a:pPr marL="0" indent="0">
              <a:buNone/>
            </a:pPr>
            <a:r>
              <a:rPr lang="en-US" b="1" dirty="0"/>
              <a:t>Planning, acquisition, design and construction</a:t>
            </a:r>
          </a:p>
          <a:p>
            <a:r>
              <a:rPr lang="en-US" dirty="0"/>
              <a:t>Public infrastructure</a:t>
            </a:r>
          </a:p>
          <a:p>
            <a:r>
              <a:rPr lang="en-US" dirty="0"/>
              <a:t>Public or nonprofit </a:t>
            </a:r>
            <a:r>
              <a:rPr lang="en-US" dirty="0" smtClean="0"/>
              <a:t>facilities</a:t>
            </a:r>
          </a:p>
          <a:p>
            <a:r>
              <a:rPr lang="en-US" dirty="0"/>
              <a:t>I</a:t>
            </a:r>
            <a:r>
              <a:rPr lang="en-US" dirty="0" smtClean="0"/>
              <a:t>n </a:t>
            </a:r>
            <a:r>
              <a:rPr lang="en-US" dirty="0"/>
              <a:t>support of select  affordable housing or           job creation </a:t>
            </a:r>
            <a:r>
              <a:rPr lang="en-US" dirty="0" smtClean="0"/>
              <a:t>projects</a:t>
            </a:r>
            <a:endParaRPr lang="en-US" dirty="0"/>
          </a:p>
        </p:txBody>
      </p:sp>
      <p:pic>
        <p:nvPicPr>
          <p:cNvPr id="10" name="Content Placeholder 9"/>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251089" y="1749425"/>
            <a:ext cx="5333724" cy="3824179"/>
          </a:xfrm>
        </p:spPr>
      </p:pic>
    </p:spTree>
    <p:extLst>
      <p:ext uri="{BB962C8B-B14F-4D97-AF65-F5344CB8AC3E}">
        <p14:creationId xmlns:p14="http://schemas.microsoft.com/office/powerpoint/2010/main" val="406035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a:t>
            </a:r>
            <a:r>
              <a:rPr lang="en-US" dirty="0"/>
              <a:t>a</a:t>
            </a:r>
            <a:r>
              <a:rPr lang="en-US" dirty="0" smtClean="0"/>
              <a:t>ctivities</a:t>
            </a:r>
            <a:endParaRPr lang="en-US" dirty="0"/>
          </a:p>
        </p:txBody>
      </p:sp>
      <p:sp>
        <p:nvSpPr>
          <p:cNvPr id="3" name="Content Placeholder 2"/>
          <p:cNvSpPr>
            <a:spLocks noGrp="1"/>
          </p:cNvSpPr>
          <p:nvPr>
            <p:ph idx="11"/>
          </p:nvPr>
        </p:nvSpPr>
        <p:spPr>
          <a:xfrm>
            <a:off x="838199" y="1749425"/>
            <a:ext cx="5174294" cy="4568224"/>
          </a:xfrm>
        </p:spPr>
        <p:txBody>
          <a:bodyPr>
            <a:normAutofit/>
          </a:bodyPr>
          <a:lstStyle/>
          <a:p>
            <a:pPr marL="0" indent="0">
              <a:buNone/>
            </a:pPr>
            <a:r>
              <a:rPr lang="en-US" b="1" dirty="0" smtClean="0"/>
              <a:t>Local assistance programs</a:t>
            </a:r>
            <a:endParaRPr lang="en-US" dirty="0" smtClean="0"/>
          </a:p>
          <a:p>
            <a:r>
              <a:rPr lang="en-US" dirty="0" smtClean="0"/>
              <a:t>Housing rehabilitation (including utility side services)</a:t>
            </a:r>
          </a:p>
          <a:p>
            <a:r>
              <a:rPr lang="en-US" dirty="0" smtClean="0"/>
              <a:t>Microenterprise assistance</a:t>
            </a:r>
          </a:p>
          <a:p>
            <a:pPr marL="0" indent="0">
              <a:buNone/>
            </a:pPr>
            <a:endParaRPr lang="en-US" b="1" dirty="0"/>
          </a:p>
          <a:p>
            <a:endParaRPr lang="en-US" dirty="0"/>
          </a:p>
        </p:txBody>
      </p:sp>
      <p:pic>
        <p:nvPicPr>
          <p:cNvPr id="5" name="Content Placeholder 4"/>
          <p:cNvPicPr>
            <a:picLocks noGrp="1"/>
          </p:cNvPicPr>
          <p:nvPr>
            <p:ph idx="12"/>
          </p:nvPr>
        </p:nvPicPr>
        <p:blipFill>
          <a:blip r:embed="rId3" cstate="print">
            <a:extLst>
              <a:ext uri="{28A0092B-C50C-407E-A947-70E740481C1C}">
                <a14:useLocalDpi xmlns:a14="http://schemas.microsoft.com/office/drawing/2010/main" val="0"/>
              </a:ext>
            </a:extLst>
          </a:blip>
          <a:stretch>
            <a:fillRect/>
          </a:stretch>
        </p:blipFill>
        <p:spPr bwMode="auto">
          <a:xfrm>
            <a:off x="6368300" y="2429014"/>
            <a:ext cx="4985500" cy="2794340"/>
          </a:xfrm>
          <a:prstGeom prst="rect">
            <a:avLst/>
          </a:prstGeom>
          <a:noFill/>
          <a:ln>
            <a:solidFill>
              <a:schemeClr val="tx1"/>
            </a:solidFill>
          </a:ln>
        </p:spPr>
      </p:pic>
    </p:spTree>
    <p:extLst>
      <p:ext uri="{BB962C8B-B14F-4D97-AF65-F5344CB8AC3E}">
        <p14:creationId xmlns:p14="http://schemas.microsoft.com/office/powerpoint/2010/main" val="96526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neligible activities</a:t>
            </a:r>
            <a:endParaRPr lang="en-US" dirty="0"/>
          </a:p>
        </p:txBody>
      </p:sp>
      <p:sp>
        <p:nvSpPr>
          <p:cNvPr id="3" name="Content Placeholder 2"/>
          <p:cNvSpPr>
            <a:spLocks noGrp="1"/>
          </p:cNvSpPr>
          <p:nvPr>
            <p:ph idx="1"/>
          </p:nvPr>
        </p:nvSpPr>
        <p:spPr/>
        <p:txBody>
          <a:bodyPr/>
          <a:lstStyle/>
          <a:p>
            <a:r>
              <a:rPr lang="en-US" dirty="0" smtClean="0"/>
              <a:t>Government executive and administrative buildings</a:t>
            </a:r>
          </a:p>
          <a:p>
            <a:r>
              <a:rPr lang="en-US" dirty="0" smtClean="0"/>
              <a:t>Facility operations and maintenance</a:t>
            </a:r>
          </a:p>
          <a:p>
            <a:r>
              <a:rPr lang="en-US" dirty="0" smtClean="0"/>
              <a:t>New housing construction</a:t>
            </a:r>
          </a:p>
          <a:p>
            <a:r>
              <a:rPr lang="en-US" dirty="0" smtClean="0"/>
              <a:t>Activities in a floodway</a:t>
            </a:r>
          </a:p>
          <a:p>
            <a:r>
              <a:rPr lang="en-US" dirty="0" smtClean="0"/>
              <a:t>Activities that can’t comply with federal requirements</a:t>
            </a:r>
            <a:endParaRPr lang="en-US" dirty="0"/>
          </a:p>
        </p:txBody>
      </p:sp>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7258929" y="2367846"/>
            <a:ext cx="3715043" cy="3251337"/>
          </a:xfrm>
          <a:prstGeom prst="rect">
            <a:avLst/>
          </a:prstGeom>
        </p:spPr>
      </p:pic>
    </p:spTree>
    <p:extLst>
      <p:ext uri="{BB962C8B-B14F-4D97-AF65-F5344CB8AC3E}">
        <p14:creationId xmlns:p14="http://schemas.microsoft.com/office/powerpoint/2010/main" val="363662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CDBG federal requirements</a:t>
            </a:r>
            <a:endParaRPr lang="en-US" dirty="0"/>
          </a:p>
        </p:txBody>
      </p:sp>
      <p:sp>
        <p:nvSpPr>
          <p:cNvPr id="3" name="Content Placeholder 2"/>
          <p:cNvSpPr>
            <a:spLocks noGrp="1"/>
          </p:cNvSpPr>
          <p:nvPr>
            <p:ph idx="1"/>
          </p:nvPr>
        </p:nvSpPr>
        <p:spPr/>
        <p:txBody>
          <a:bodyPr>
            <a:normAutofit/>
          </a:bodyPr>
          <a:lstStyle/>
          <a:p>
            <a:r>
              <a:rPr lang="en-US" dirty="0" smtClean="0"/>
              <a:t>Environmental Review (SEPA/NEPA)</a:t>
            </a:r>
          </a:p>
          <a:p>
            <a:r>
              <a:rPr lang="en-US" dirty="0" smtClean="0"/>
              <a:t>Procurement</a:t>
            </a:r>
          </a:p>
          <a:p>
            <a:r>
              <a:rPr lang="en-US" dirty="0" smtClean="0"/>
              <a:t>Prevailing Wage (Davis-Bacon and related Acts)</a:t>
            </a:r>
          </a:p>
          <a:p>
            <a:r>
              <a:rPr lang="en-US" dirty="0" smtClean="0"/>
              <a:t>Civil Rights</a:t>
            </a:r>
          </a:p>
          <a:p>
            <a:r>
              <a:rPr lang="en-US" dirty="0" smtClean="0"/>
              <a:t>Acquisition and relocation (URA seller/tenant rights)</a:t>
            </a:r>
          </a:p>
          <a:p>
            <a:r>
              <a:rPr lang="en-US" dirty="0" smtClean="0"/>
              <a:t>Financial management and audit (2 CFR 200)</a:t>
            </a:r>
          </a:p>
          <a:p>
            <a:r>
              <a:rPr lang="en-US" dirty="0" smtClean="0"/>
              <a:t>Subrecipient monitoring</a:t>
            </a:r>
          </a:p>
        </p:txBody>
      </p:sp>
    </p:spTree>
    <p:extLst>
      <p:ext uri="{BB962C8B-B14F-4D97-AF65-F5344CB8AC3E}">
        <p14:creationId xmlns:p14="http://schemas.microsoft.com/office/powerpoint/2010/main" val="3573630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90254"/>
            <a:ext cx="10515600" cy="2314576"/>
          </a:xfrm>
        </p:spPr>
        <p:txBody>
          <a:bodyPr/>
          <a:lstStyle/>
          <a:p>
            <a:r>
              <a:rPr lang="en-US" dirty="0" err="1" smtClean="0"/>
              <a:t>ZoomGrants</a:t>
            </a:r>
            <a:endParaRPr lang="en-US" dirty="0"/>
          </a:p>
        </p:txBody>
      </p:sp>
      <p:sp>
        <p:nvSpPr>
          <p:cNvPr id="3" name="Text Placeholder 2"/>
          <p:cNvSpPr>
            <a:spLocks noGrp="1"/>
          </p:cNvSpPr>
          <p:nvPr>
            <p:ph type="body" idx="1"/>
          </p:nvPr>
        </p:nvSpPr>
        <p:spPr>
          <a:xfrm>
            <a:off x="831850" y="4053025"/>
            <a:ext cx="10515600" cy="2036626"/>
          </a:xfrm>
        </p:spPr>
        <p:txBody>
          <a:bodyPr>
            <a:normAutofit fontScale="70000" lnSpcReduction="20000"/>
          </a:bodyPr>
          <a:lstStyle/>
          <a:p>
            <a:r>
              <a:rPr lang="en-US" sz="3100" dirty="0" smtClean="0"/>
              <a:t>Presentation Resource:</a:t>
            </a:r>
          </a:p>
          <a:p>
            <a:pPr marL="342900" indent="-342900">
              <a:buClr>
                <a:schemeClr val="bg1"/>
              </a:buClr>
              <a:buFont typeface="Arial" panose="020B0604020202020204" pitchFamily="34" charset="0"/>
              <a:buChar char="•"/>
            </a:pPr>
            <a:r>
              <a:rPr lang="en-US" sz="3100" dirty="0" smtClean="0"/>
              <a:t>Using ZoomGrants to Apply for CDBG General Purpose Grants</a:t>
            </a:r>
          </a:p>
          <a:p>
            <a:pPr marL="342900" indent="-342900">
              <a:buClr>
                <a:schemeClr val="bg1"/>
              </a:buClr>
              <a:buFont typeface="Arial" panose="020B0604020202020204" pitchFamily="34" charset="0"/>
              <a:buChar char="•"/>
            </a:pPr>
            <a:r>
              <a:rPr lang="en-US" sz="3100" dirty="0" smtClean="0"/>
              <a:t>ZoomGrants Application Print Preview </a:t>
            </a:r>
          </a:p>
          <a:p>
            <a:pPr>
              <a:buClr>
                <a:schemeClr val="bg1"/>
              </a:buClr>
            </a:pPr>
            <a:endParaRPr lang="en-US" dirty="0" smtClean="0"/>
          </a:p>
          <a:p>
            <a:pPr>
              <a:buClr>
                <a:schemeClr val="bg1"/>
              </a:buClr>
            </a:pPr>
            <a:endParaRPr lang="en-US" dirty="0"/>
          </a:p>
          <a:p>
            <a:pPr marL="342900" indent="-342900" algn="r">
              <a:buFont typeface="Arial" panose="020B0604020202020204" pitchFamily="34" charset="0"/>
              <a:buChar char="•"/>
            </a:pPr>
            <a:r>
              <a:rPr lang="en-US" sz="2300" i="1" dirty="0"/>
              <a:t>Remember - Application Documents are available at the ZoomGrants Library Tab &amp; CDBG Website</a:t>
            </a:r>
          </a:p>
          <a:p>
            <a:pPr marL="342900" indent="-342900">
              <a:buClr>
                <a:schemeClr val="bg1"/>
              </a:buClr>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4851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1940"/>
            <a:ext cx="10600113" cy="1218948"/>
          </a:xfrm>
        </p:spPr>
        <p:txBody>
          <a:bodyPr>
            <a:normAutofit/>
          </a:bodyPr>
          <a:lstStyle/>
          <a:p>
            <a:r>
              <a:rPr lang="en-US" dirty="0" err="1" smtClean="0"/>
              <a:t>ZoomGrants</a:t>
            </a:r>
            <a:r>
              <a:rPr lang="en-US" dirty="0" smtClean="0"/>
              <a:t> Application Link</a:t>
            </a:r>
            <a:endParaRPr lang="en-US" dirty="0"/>
          </a:p>
        </p:txBody>
      </p:sp>
      <p:sp>
        <p:nvSpPr>
          <p:cNvPr id="3" name="Content Placeholder 2"/>
          <p:cNvSpPr>
            <a:spLocks noGrp="1"/>
          </p:cNvSpPr>
          <p:nvPr>
            <p:ph sz="half" idx="1"/>
          </p:nvPr>
        </p:nvSpPr>
        <p:spPr>
          <a:xfrm>
            <a:off x="508883" y="1677725"/>
            <a:ext cx="4882101" cy="4579952"/>
          </a:xfrm>
        </p:spPr>
        <p:txBody>
          <a:bodyPr>
            <a:normAutofit lnSpcReduction="10000"/>
          </a:bodyPr>
          <a:lstStyle/>
          <a:p>
            <a:pPr marL="514350" lvl="2" indent="-514350">
              <a:lnSpc>
                <a:spcPct val="100000"/>
              </a:lnSpc>
              <a:spcBef>
                <a:spcPts val="1000"/>
              </a:spcBef>
              <a:buClr>
                <a:schemeClr val="tx2"/>
              </a:buClr>
              <a:buFont typeface="+mj-lt"/>
              <a:buAutoNum type="arabicPeriod"/>
            </a:pPr>
            <a:r>
              <a:rPr lang="en-US" sz="2800" dirty="0">
                <a:solidFill>
                  <a:schemeClr val="accent2"/>
                </a:solidFill>
              </a:rPr>
              <a:t>Go to link on CDBG General Purpose Grant </a:t>
            </a:r>
            <a:r>
              <a:rPr lang="en-US" sz="2800" dirty="0" smtClean="0">
                <a:solidFill>
                  <a:schemeClr val="accent2"/>
                </a:solidFill>
              </a:rPr>
              <a:t>webpage</a:t>
            </a:r>
            <a:endParaRPr lang="en-US" sz="2800" dirty="0">
              <a:solidFill>
                <a:schemeClr val="accent2"/>
              </a:solidFill>
            </a:endParaRPr>
          </a:p>
          <a:p>
            <a:pPr marL="514350" lvl="2" indent="-514350">
              <a:spcBef>
                <a:spcPts val="1000"/>
              </a:spcBef>
              <a:buClr>
                <a:schemeClr val="tx2"/>
              </a:buClr>
              <a:buFont typeface="+mj-lt"/>
              <a:buAutoNum type="arabicPeriod"/>
            </a:pPr>
            <a:r>
              <a:rPr lang="en-US" sz="2800" dirty="0" smtClean="0">
                <a:solidFill>
                  <a:schemeClr val="accent2"/>
                </a:solidFill>
              </a:rPr>
              <a:t>Open </a:t>
            </a:r>
            <a:r>
              <a:rPr lang="en-US" sz="2800" dirty="0">
                <a:solidFill>
                  <a:schemeClr val="accent2"/>
                </a:solidFill>
              </a:rPr>
              <a:t>the </a:t>
            </a:r>
            <a:r>
              <a:rPr lang="en-US" sz="2800" dirty="0" smtClean="0">
                <a:solidFill>
                  <a:schemeClr val="accent2"/>
                </a:solidFill>
              </a:rPr>
              <a:t>ZoomGrants CDBG General Purpose Application</a:t>
            </a:r>
            <a:endParaRPr lang="en-US" sz="2800" dirty="0">
              <a:solidFill>
                <a:schemeClr val="accent2"/>
              </a:solidFill>
            </a:endParaRPr>
          </a:p>
          <a:p>
            <a:pPr marL="0" indent="0">
              <a:buNone/>
            </a:pPr>
            <a:endParaRPr lang="en-US" dirty="0" smtClean="0"/>
          </a:p>
          <a:p>
            <a:pPr marL="0" lvl="2" indent="0">
              <a:spcBef>
                <a:spcPts val="1000"/>
              </a:spcBef>
              <a:buClr>
                <a:schemeClr val="tx2"/>
              </a:buClr>
              <a:buNone/>
            </a:pPr>
            <a:r>
              <a:rPr lang="en-US" sz="2800" dirty="0">
                <a:solidFill>
                  <a:schemeClr val="accent2"/>
                </a:solidFill>
              </a:rPr>
              <a:t>At </a:t>
            </a:r>
            <a:r>
              <a:rPr lang="en-US" sz="2800" dirty="0" smtClean="0">
                <a:solidFill>
                  <a:schemeClr val="accent2"/>
                </a:solidFill>
              </a:rPr>
              <a:t>direct link </a:t>
            </a:r>
            <a:r>
              <a:rPr lang="en-US" sz="2800" dirty="0">
                <a:solidFill>
                  <a:schemeClr val="accent2"/>
                </a:solidFill>
              </a:rPr>
              <a:t>below:</a:t>
            </a:r>
          </a:p>
          <a:p>
            <a:pPr marL="0" indent="0">
              <a:buNone/>
            </a:pPr>
            <a:r>
              <a:rPr lang="en-US" u="sng" dirty="0">
                <a:hlinkClick r:id="rId3"/>
              </a:rPr>
              <a:t>https://zoomgrants.com/gprop.asp?donorid=2142&amp;limited=2585</a:t>
            </a:r>
            <a:endParaRPr lang="en-US" dirty="0"/>
          </a:p>
        </p:txBody>
      </p:sp>
      <p:pic>
        <p:nvPicPr>
          <p:cNvPr id="4" name="Content Placeholder 3"/>
          <p:cNvPicPr>
            <a:picLocks noGrp="1" noChangeAspect="1"/>
          </p:cNvPicPr>
          <p:nvPr>
            <p:ph sz="half" idx="11"/>
          </p:nvPr>
        </p:nvPicPr>
        <p:blipFill>
          <a:blip r:embed="rId4"/>
          <a:stretch>
            <a:fillRect/>
          </a:stretch>
        </p:blipFill>
        <p:spPr>
          <a:xfrm>
            <a:off x="5727535" y="2043485"/>
            <a:ext cx="6219662" cy="3246527"/>
          </a:xfrm>
          <a:prstGeom prst="rect">
            <a:avLst/>
          </a:prstGeom>
          <a:ln>
            <a:solidFill>
              <a:srgbClr val="92D050"/>
            </a:solidFill>
          </a:ln>
        </p:spPr>
      </p:pic>
    </p:spTree>
    <p:extLst>
      <p:ext uri="{BB962C8B-B14F-4D97-AF65-F5344CB8AC3E}">
        <p14:creationId xmlns:p14="http://schemas.microsoft.com/office/powerpoint/2010/main" val="2473901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1940"/>
            <a:ext cx="10600113" cy="1218948"/>
          </a:xfrm>
        </p:spPr>
        <p:txBody>
          <a:bodyPr>
            <a:normAutofit/>
          </a:bodyPr>
          <a:lstStyle/>
          <a:p>
            <a:r>
              <a:rPr lang="en-US" dirty="0" smtClean="0"/>
              <a:t>ZoomGrants Application at a Glance</a:t>
            </a:r>
            <a:endParaRPr lang="en-US" dirty="0"/>
          </a:p>
        </p:txBody>
      </p:sp>
      <p:sp>
        <p:nvSpPr>
          <p:cNvPr id="3" name="Content Placeholder 2"/>
          <p:cNvSpPr>
            <a:spLocks noGrp="1"/>
          </p:cNvSpPr>
          <p:nvPr>
            <p:ph sz="half" idx="1"/>
          </p:nvPr>
        </p:nvSpPr>
        <p:spPr>
          <a:xfrm>
            <a:off x="614595" y="1825625"/>
            <a:ext cx="4826833" cy="4351338"/>
          </a:xfrm>
        </p:spPr>
        <p:txBody>
          <a:bodyPr>
            <a:normAutofit/>
          </a:bodyPr>
          <a:lstStyle/>
          <a:p>
            <a:pPr marL="514350" indent="-514350">
              <a:buFont typeface="+mj-lt"/>
              <a:buAutoNum type="arabicPeriod"/>
            </a:pPr>
            <a:r>
              <a:rPr lang="en-US" sz="2600" dirty="0"/>
              <a:t>Applicant creates account</a:t>
            </a:r>
          </a:p>
          <a:p>
            <a:pPr marL="514350" indent="-514350">
              <a:buFont typeface="+mj-lt"/>
              <a:buAutoNum type="arabicPeriod"/>
            </a:pPr>
            <a:r>
              <a:rPr lang="en-US" sz="2600" dirty="0"/>
              <a:t>Applicant assigns collaborators</a:t>
            </a:r>
          </a:p>
          <a:p>
            <a:pPr marL="514350" indent="-514350">
              <a:buFont typeface="+mj-lt"/>
              <a:buAutoNum type="arabicPeriod"/>
            </a:pPr>
            <a:r>
              <a:rPr lang="en-US" sz="2600" dirty="0"/>
              <a:t>Follow instructions</a:t>
            </a:r>
          </a:p>
          <a:p>
            <a:pPr marL="0" indent="0">
              <a:buNone/>
            </a:pPr>
            <a:endParaRPr lang="en-US" dirty="0" smtClean="0"/>
          </a:p>
          <a:p>
            <a:pPr marL="0" indent="0">
              <a:buNone/>
            </a:pPr>
            <a:endParaRPr lang="en-US" dirty="0"/>
          </a:p>
        </p:txBody>
      </p:sp>
      <p:sp>
        <p:nvSpPr>
          <p:cNvPr id="5" name="Content Placeholder 4"/>
          <p:cNvSpPr>
            <a:spLocks noGrp="1"/>
          </p:cNvSpPr>
          <p:nvPr>
            <p:ph sz="half" idx="11"/>
          </p:nvPr>
        </p:nvSpPr>
        <p:spPr>
          <a:xfrm>
            <a:off x="6355829" y="1825625"/>
            <a:ext cx="4512040" cy="4351338"/>
          </a:xfrm>
        </p:spPr>
        <p:txBody>
          <a:bodyPr>
            <a:normAutofit/>
          </a:bodyPr>
          <a:lstStyle/>
          <a:p>
            <a:r>
              <a:rPr lang="en-US" dirty="0" smtClean="0"/>
              <a:t>Download </a:t>
            </a:r>
            <a:r>
              <a:rPr lang="en-US" dirty="0"/>
              <a:t>forms from Library </a:t>
            </a:r>
            <a:r>
              <a:rPr lang="en-US" dirty="0" smtClean="0"/>
              <a:t>Tab</a:t>
            </a:r>
          </a:p>
          <a:p>
            <a:r>
              <a:rPr lang="en-US" dirty="0" smtClean="0"/>
              <a:t>Complete and </a:t>
            </a:r>
            <a:r>
              <a:rPr lang="en-US" dirty="0"/>
              <a:t>upload </a:t>
            </a:r>
            <a:r>
              <a:rPr lang="en-US" dirty="0" smtClean="0"/>
              <a:t>forms</a:t>
            </a:r>
          </a:p>
          <a:p>
            <a:r>
              <a:rPr lang="en-US" dirty="0" smtClean="0"/>
              <a:t>Fill in ZoomGrants question boxes</a:t>
            </a:r>
          </a:p>
          <a:p>
            <a:r>
              <a:rPr lang="en-US" dirty="0" smtClean="0"/>
              <a:t>Hit </a:t>
            </a:r>
            <a:r>
              <a:rPr lang="en-US" b="1" i="1" dirty="0"/>
              <a:t>S</a:t>
            </a:r>
            <a:r>
              <a:rPr lang="en-US" b="1" i="1" dirty="0" smtClean="0"/>
              <a:t>ubmit Now</a:t>
            </a:r>
            <a:endParaRPr lang="en-US" b="1" i="1" dirty="0"/>
          </a:p>
          <a:p>
            <a:endParaRPr lang="en-US" dirty="0"/>
          </a:p>
        </p:txBody>
      </p:sp>
    </p:spTree>
    <p:extLst>
      <p:ext uri="{BB962C8B-B14F-4D97-AF65-F5344CB8AC3E}">
        <p14:creationId xmlns:p14="http://schemas.microsoft.com/office/powerpoint/2010/main" val="3605762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3804" b="3804"/>
          <a:stretch>
            <a:fillRect/>
          </a:stretch>
        </p:blipFill>
        <p:spPr>
          <a:xfrm>
            <a:off x="1918741" y="1603947"/>
            <a:ext cx="8154649" cy="4691921"/>
          </a:xfrm>
        </p:spPr>
      </p:pic>
    </p:spTree>
    <p:extLst>
      <p:ext uri="{BB962C8B-B14F-4D97-AF65-F5344CB8AC3E}">
        <p14:creationId xmlns:p14="http://schemas.microsoft.com/office/powerpoint/2010/main" val="3330967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ZoomGrants Applicant Video</a:t>
            </a:r>
            <a:endParaRPr lang="en-US" dirty="0"/>
          </a:p>
        </p:txBody>
      </p:sp>
      <p:sp>
        <p:nvSpPr>
          <p:cNvPr id="3" name="Content Placeholder 2"/>
          <p:cNvSpPr>
            <a:spLocks noGrp="1"/>
          </p:cNvSpPr>
          <p:nvPr>
            <p:ph idx="1"/>
          </p:nvPr>
        </p:nvSpPr>
        <p:spPr/>
        <p:txBody>
          <a:bodyPr/>
          <a:lstStyle/>
          <a:p>
            <a:endParaRPr lang="en-US" dirty="0"/>
          </a:p>
          <a:p>
            <a:pPr marL="457200" lvl="2" indent="0">
              <a:spcBef>
                <a:spcPts val="1000"/>
              </a:spcBef>
              <a:buClr>
                <a:schemeClr val="tx2"/>
              </a:buClr>
              <a:buNone/>
            </a:pPr>
            <a:r>
              <a:rPr lang="en-US" sz="3600" dirty="0" smtClean="0">
                <a:solidFill>
                  <a:schemeClr val="accent2"/>
                </a:solidFill>
              </a:rPr>
              <a:t>Check out the </a:t>
            </a:r>
            <a:r>
              <a:rPr lang="en-US" sz="3600" dirty="0">
                <a:solidFill>
                  <a:schemeClr val="accent2"/>
                </a:solidFill>
              </a:rPr>
              <a:t>ZoomGrants Applicant Video</a:t>
            </a:r>
          </a:p>
          <a:p>
            <a:pPr marL="0" indent="0">
              <a:buNone/>
            </a:pPr>
            <a:endParaRPr lang="en-US" dirty="0"/>
          </a:p>
          <a:p>
            <a:pPr marL="457200" lvl="2" indent="0">
              <a:spcBef>
                <a:spcPts val="1000"/>
              </a:spcBef>
              <a:buClr>
                <a:schemeClr val="tx2"/>
              </a:buClr>
              <a:buNone/>
            </a:pPr>
            <a:r>
              <a:rPr lang="en-US" sz="3600" dirty="0">
                <a:solidFill>
                  <a:schemeClr val="accent2"/>
                </a:solidFill>
              </a:rPr>
              <a:t>At link below:</a:t>
            </a:r>
          </a:p>
          <a:p>
            <a:pPr marL="457200" lvl="1" indent="0">
              <a:buNone/>
            </a:pPr>
            <a:r>
              <a:rPr lang="en-US" sz="3200" dirty="0">
                <a:hlinkClick r:id="rId3"/>
              </a:rPr>
              <a:t>https://youtu.be/4vKgUEcl6eA</a:t>
            </a:r>
            <a:endParaRPr lang="en-US" sz="3200" dirty="0"/>
          </a:p>
          <a:p>
            <a:endParaRPr lang="en-US" dirty="0"/>
          </a:p>
        </p:txBody>
      </p:sp>
    </p:spTree>
    <p:extLst>
      <p:ext uri="{BB962C8B-B14F-4D97-AF65-F5344CB8AC3E}">
        <p14:creationId xmlns:p14="http://schemas.microsoft.com/office/powerpoint/2010/main" val="18943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494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ZoomGrants</a:t>
            </a:r>
            <a:r>
              <a:rPr lang="en-US" dirty="0"/>
              <a:t> </a:t>
            </a:r>
            <a:r>
              <a:rPr lang="en-US" dirty="0" smtClean="0"/>
              <a:t>Navigation</a:t>
            </a:r>
            <a:endParaRPr lang="en-US" dirty="0"/>
          </a:p>
        </p:txBody>
      </p:sp>
      <p:sp>
        <p:nvSpPr>
          <p:cNvPr id="3" name="Content Placeholder 2"/>
          <p:cNvSpPr>
            <a:spLocks noGrp="1"/>
          </p:cNvSpPr>
          <p:nvPr>
            <p:ph idx="1"/>
          </p:nvPr>
        </p:nvSpPr>
        <p:spPr/>
        <p:txBody>
          <a:bodyPr/>
          <a:lstStyle/>
          <a:p>
            <a:pPr marL="0" indent="0">
              <a:buNone/>
            </a:pPr>
            <a:r>
              <a:rPr lang="en-US" dirty="0" smtClean="0"/>
              <a:t>Navigate using TAB </a:t>
            </a:r>
            <a:r>
              <a:rPr lang="en-US" dirty="0"/>
              <a:t>Structure:</a:t>
            </a:r>
          </a:p>
          <a:p>
            <a:r>
              <a:rPr lang="en-US" dirty="0" smtClean="0"/>
              <a:t>Level One: Program </a:t>
            </a:r>
            <a:r>
              <a:rPr lang="en-US" dirty="0"/>
              <a:t>Information Tabs</a:t>
            </a:r>
          </a:p>
          <a:p>
            <a:r>
              <a:rPr lang="en-US" dirty="0" smtClean="0"/>
              <a:t>Level Two: CDBG Application Tabs</a:t>
            </a:r>
          </a:p>
          <a:p>
            <a:endParaRPr lang="en-US" dirty="0"/>
          </a:p>
          <a:p>
            <a:endParaRPr lang="en-US" dirty="0"/>
          </a:p>
        </p:txBody>
      </p:sp>
      <p:pic>
        <p:nvPicPr>
          <p:cNvPr id="4" name="Picture 3"/>
          <p:cNvPicPr/>
          <p:nvPr/>
        </p:nvPicPr>
        <p:blipFill>
          <a:blip r:embed="rId3"/>
          <a:stretch>
            <a:fillRect/>
          </a:stretch>
        </p:blipFill>
        <p:spPr>
          <a:xfrm>
            <a:off x="922352" y="3665552"/>
            <a:ext cx="7410616" cy="2377440"/>
          </a:xfrm>
          <a:prstGeom prst="rect">
            <a:avLst/>
          </a:prstGeom>
        </p:spPr>
      </p:pic>
      <p:sp>
        <p:nvSpPr>
          <p:cNvPr id="5" name="Oval 4"/>
          <p:cNvSpPr/>
          <p:nvPr/>
        </p:nvSpPr>
        <p:spPr>
          <a:xfrm>
            <a:off x="4597529" y="4667416"/>
            <a:ext cx="1222828" cy="284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13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ZoomGrants Instructions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CDBG Application Tabs:</a:t>
            </a:r>
          </a:p>
          <a:p>
            <a:pPr marL="0" indent="0">
              <a:buNone/>
            </a:pPr>
            <a:endParaRPr lang="en-US" sz="1000" dirty="0" smtClean="0"/>
          </a:p>
          <a:p>
            <a:pPr marL="0" indent="0">
              <a:buNone/>
            </a:pPr>
            <a:r>
              <a:rPr lang="en-US" sz="3200" dirty="0" smtClean="0"/>
              <a:t>Specific instructions</a:t>
            </a:r>
            <a:endParaRPr lang="en-US" sz="3200" dirty="0"/>
          </a:p>
        </p:txBody>
      </p:sp>
      <p:pic>
        <p:nvPicPr>
          <p:cNvPr id="4" name="Picture 3"/>
          <p:cNvPicPr/>
          <p:nvPr/>
        </p:nvPicPr>
        <p:blipFill>
          <a:blip r:embed="rId3"/>
          <a:stretch>
            <a:fillRect/>
          </a:stretch>
        </p:blipFill>
        <p:spPr>
          <a:xfrm>
            <a:off x="5605670" y="2053238"/>
            <a:ext cx="5748130" cy="3655800"/>
          </a:xfrm>
          <a:prstGeom prst="rect">
            <a:avLst/>
          </a:prstGeom>
        </p:spPr>
      </p:pic>
    </p:spTree>
    <p:extLst>
      <p:ext uri="{BB962C8B-B14F-4D97-AF65-F5344CB8AC3E}">
        <p14:creationId xmlns:p14="http://schemas.microsoft.com/office/powerpoint/2010/main" val="3686870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24046"/>
            <a:ext cx="10515600" cy="2314576"/>
          </a:xfrm>
        </p:spPr>
        <p:txBody>
          <a:bodyPr/>
          <a:lstStyle/>
          <a:p>
            <a:r>
              <a:rPr lang="en-US" dirty="0" smtClean="0"/>
              <a:t>Applicant Eligibility</a:t>
            </a:r>
            <a:endParaRPr lang="en-US" dirty="0"/>
          </a:p>
        </p:txBody>
      </p:sp>
      <p:sp>
        <p:nvSpPr>
          <p:cNvPr id="3" name="Text Placeholder 2"/>
          <p:cNvSpPr>
            <a:spLocks noGrp="1"/>
          </p:cNvSpPr>
          <p:nvPr>
            <p:ph type="body" idx="1"/>
          </p:nvPr>
        </p:nvSpPr>
        <p:spPr>
          <a:xfrm>
            <a:off x="831850" y="3278777"/>
            <a:ext cx="10515600" cy="3072131"/>
          </a:xfrm>
        </p:spPr>
        <p:txBody>
          <a:bodyPr>
            <a:normAutofit fontScale="55000" lnSpcReduction="20000"/>
          </a:bodyPr>
          <a:lstStyle/>
          <a:p>
            <a:r>
              <a:rPr lang="en-US" sz="5100" dirty="0" smtClean="0"/>
              <a:t>Presentation Documents:</a:t>
            </a:r>
          </a:p>
          <a:p>
            <a:pPr marL="342900" indent="-342900">
              <a:buClr>
                <a:schemeClr val="bg1"/>
              </a:buClr>
              <a:buFont typeface="Arial" panose="020B0604020202020204" pitchFamily="34" charset="0"/>
              <a:buChar char="•"/>
            </a:pPr>
            <a:r>
              <a:rPr lang="en-US" sz="5100" dirty="0" smtClean="0"/>
              <a:t>Low- and Moderate-Income (LMI) Guide</a:t>
            </a:r>
          </a:p>
          <a:p>
            <a:pPr marL="342900" indent="-342900">
              <a:buClr>
                <a:schemeClr val="bg1"/>
              </a:buClr>
              <a:buFont typeface="Arial" panose="020B0604020202020204" pitchFamily="34" charset="0"/>
              <a:buChar char="•"/>
            </a:pPr>
            <a:r>
              <a:rPr lang="en-US" sz="5100" dirty="0" smtClean="0"/>
              <a:t>LMI Benefit Worksheet</a:t>
            </a:r>
          </a:p>
          <a:p>
            <a:pPr marL="342900" indent="-342900">
              <a:buClr>
                <a:schemeClr val="bg1"/>
              </a:buClr>
              <a:buFont typeface="Arial" panose="020B0604020202020204" pitchFamily="34" charset="0"/>
              <a:buChar char="•"/>
            </a:pPr>
            <a:r>
              <a:rPr lang="en-US" sz="5100" dirty="0" smtClean="0"/>
              <a:t>ZoomGrants Application Print Preview</a:t>
            </a:r>
          </a:p>
          <a:p>
            <a:pPr algn="r">
              <a:buClr>
                <a:schemeClr val="bg1"/>
              </a:buClr>
            </a:pPr>
            <a:endParaRPr lang="en-US" sz="1900" i="1" dirty="0" smtClean="0"/>
          </a:p>
          <a:p>
            <a:pPr algn="r">
              <a:buClr>
                <a:schemeClr val="bg1"/>
              </a:buClr>
            </a:pPr>
            <a:endParaRPr lang="en-US" sz="3800" i="1" dirty="0" smtClean="0"/>
          </a:p>
          <a:p>
            <a:pPr algn="r">
              <a:buClr>
                <a:schemeClr val="bg1"/>
              </a:buClr>
            </a:pPr>
            <a:r>
              <a:rPr lang="en-US" sz="4000" i="1" dirty="0" smtClean="0"/>
              <a:t>Remember -- Application Documents are available in the ZoomGrants Library Tab &amp; CDBG Website</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74668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Eligibility Summary Tab</a:t>
            </a:r>
            <a:r>
              <a:rPr lang="en-US" sz="4000" dirty="0" smtClean="0"/>
              <a:t/>
            </a:r>
            <a:br>
              <a:rPr lang="en-US" sz="4000" dirty="0" smtClean="0"/>
            </a:br>
            <a:r>
              <a:rPr lang="en-US" sz="3600" dirty="0" smtClean="0"/>
              <a:t>LMI </a:t>
            </a:r>
            <a:r>
              <a:rPr lang="en-US" sz="3600" dirty="0"/>
              <a:t>Guide and LMI Benefit </a:t>
            </a:r>
            <a:r>
              <a:rPr lang="en-US" sz="3600" dirty="0" smtClean="0"/>
              <a:t>Worksheet (Q2-Q9)</a:t>
            </a:r>
            <a:endParaRPr lang="en-US" sz="3600" dirty="0"/>
          </a:p>
        </p:txBody>
      </p:sp>
      <p:sp>
        <p:nvSpPr>
          <p:cNvPr id="3" name="Content Placeholder 2"/>
          <p:cNvSpPr>
            <a:spLocks noGrp="1"/>
          </p:cNvSpPr>
          <p:nvPr>
            <p:ph idx="11"/>
          </p:nvPr>
        </p:nvSpPr>
        <p:spPr>
          <a:xfrm>
            <a:off x="429491" y="1743883"/>
            <a:ext cx="5516880" cy="4568224"/>
          </a:xfrm>
        </p:spPr>
        <p:txBody>
          <a:bodyPr>
            <a:normAutofit fontScale="92500" lnSpcReduction="10000"/>
          </a:bodyPr>
          <a:lstStyle/>
          <a:p>
            <a:pPr marL="0" indent="0">
              <a:buNone/>
            </a:pPr>
            <a:r>
              <a:rPr lang="en-US" sz="3000" dirty="0" smtClean="0">
                <a:solidFill>
                  <a:schemeClr val="accent2"/>
                </a:solidFill>
              </a:rPr>
              <a:t>Low- </a:t>
            </a:r>
            <a:r>
              <a:rPr lang="en-US" sz="3000" dirty="0">
                <a:solidFill>
                  <a:schemeClr val="accent2"/>
                </a:solidFill>
              </a:rPr>
              <a:t>and moderate-income </a:t>
            </a:r>
            <a:r>
              <a:rPr lang="en-US" sz="3000" dirty="0" smtClean="0">
                <a:solidFill>
                  <a:schemeClr val="accent2"/>
                </a:solidFill>
              </a:rPr>
              <a:t>(LMI)</a:t>
            </a:r>
          </a:p>
          <a:p>
            <a:pPr marL="0" indent="0">
              <a:buNone/>
            </a:pPr>
            <a:endParaRPr lang="en-US" sz="1100" dirty="0">
              <a:solidFill>
                <a:schemeClr val="accent2"/>
              </a:solidFill>
            </a:endParaRPr>
          </a:p>
          <a:p>
            <a:pPr>
              <a:buFont typeface="Wingdings" panose="05000000000000000000" pitchFamily="2" charset="2"/>
              <a:buChar char="Ø"/>
            </a:pPr>
            <a:r>
              <a:rPr lang="en-US" sz="3000" dirty="0"/>
              <a:t>Up to 80% of area median income</a:t>
            </a:r>
          </a:p>
          <a:p>
            <a:pPr>
              <a:buFont typeface="Wingdings" panose="05000000000000000000" pitchFamily="2" charset="2"/>
              <a:buChar char="Ø"/>
            </a:pPr>
            <a:r>
              <a:rPr lang="en-US" sz="3000" dirty="0"/>
              <a:t>Ex. $51,450 four person </a:t>
            </a:r>
            <a:r>
              <a:rPr lang="en-US" sz="3000" dirty="0" smtClean="0"/>
              <a:t>family in Adams County</a:t>
            </a:r>
          </a:p>
          <a:p>
            <a:endParaRPr lang="en-US" dirty="0" smtClean="0"/>
          </a:p>
          <a:p>
            <a:endParaRPr lang="en-US" dirty="0"/>
          </a:p>
          <a:p>
            <a:pPr marL="0" indent="0">
              <a:buNone/>
            </a:pPr>
            <a:r>
              <a:rPr lang="en-US" dirty="0"/>
              <a:t>Alternate CDBG national objectives:</a:t>
            </a:r>
          </a:p>
          <a:p>
            <a:r>
              <a:rPr lang="en-US" dirty="0"/>
              <a:t>Alleviate slum / blight</a:t>
            </a:r>
          </a:p>
          <a:p>
            <a:pPr>
              <a:spcBef>
                <a:spcPts val="0"/>
              </a:spcBef>
            </a:pPr>
            <a:r>
              <a:rPr lang="en-US" dirty="0"/>
              <a:t>Address urgent need (emergency</a:t>
            </a:r>
            <a:r>
              <a:rPr lang="en-US" dirty="0" smtClean="0"/>
              <a:t>)</a:t>
            </a:r>
            <a:endParaRPr lang="en-US" dirty="0"/>
          </a:p>
        </p:txBody>
      </p:sp>
      <p:sp>
        <p:nvSpPr>
          <p:cNvPr id="4" name="Content Placeholder 3"/>
          <p:cNvSpPr>
            <a:spLocks noGrp="1"/>
          </p:cNvSpPr>
          <p:nvPr>
            <p:ph idx="12"/>
          </p:nvPr>
        </p:nvSpPr>
        <p:spPr>
          <a:xfrm>
            <a:off x="6206836" y="1743883"/>
            <a:ext cx="5514109" cy="4568224"/>
          </a:xfrm>
        </p:spPr>
        <p:txBody>
          <a:bodyPr/>
          <a:lstStyle/>
          <a:p>
            <a:pPr marL="0" indent="0">
              <a:buNone/>
            </a:pPr>
            <a:r>
              <a:rPr lang="en-US" dirty="0">
                <a:solidFill>
                  <a:schemeClr val="accent2"/>
                </a:solidFill>
              </a:rPr>
              <a:t>Application must document how </a:t>
            </a:r>
            <a:r>
              <a:rPr lang="en-US" dirty="0" smtClean="0">
                <a:solidFill>
                  <a:schemeClr val="accent2"/>
                </a:solidFill>
              </a:rPr>
              <a:t>proposed </a:t>
            </a:r>
            <a:r>
              <a:rPr lang="en-US" dirty="0">
                <a:solidFill>
                  <a:schemeClr val="accent2"/>
                </a:solidFill>
              </a:rPr>
              <a:t>project benefits LMI </a:t>
            </a:r>
            <a:r>
              <a:rPr lang="en-US" dirty="0" smtClean="0">
                <a:solidFill>
                  <a:schemeClr val="accent2"/>
                </a:solidFill>
              </a:rPr>
              <a:t>persons</a:t>
            </a:r>
          </a:p>
          <a:p>
            <a:pPr marL="0" indent="0">
              <a:buNone/>
            </a:pPr>
            <a:endParaRPr lang="en-US" sz="1000" b="1" dirty="0" smtClean="0">
              <a:solidFill>
                <a:schemeClr val="accent2"/>
              </a:solidFill>
            </a:endParaRPr>
          </a:p>
          <a:p>
            <a:r>
              <a:rPr lang="en-US" b="1" dirty="0" smtClean="0"/>
              <a:t>Guide</a:t>
            </a:r>
            <a:r>
              <a:rPr lang="en-US" dirty="0" smtClean="0"/>
              <a:t> instructs how </a:t>
            </a:r>
            <a:r>
              <a:rPr lang="en-US" dirty="0"/>
              <a:t>to determine LMI benefit and documentations options</a:t>
            </a:r>
          </a:p>
          <a:p>
            <a:r>
              <a:rPr lang="en-US" b="1" dirty="0" smtClean="0"/>
              <a:t>Worksheet</a:t>
            </a:r>
            <a:r>
              <a:rPr lang="en-US" dirty="0" smtClean="0"/>
              <a:t> and supporting documents are uploaded into application</a:t>
            </a:r>
          </a:p>
          <a:p>
            <a:pPr marL="0" indent="0">
              <a:buNone/>
            </a:pPr>
            <a:endParaRPr lang="en-US" dirty="0"/>
          </a:p>
        </p:txBody>
      </p:sp>
    </p:spTree>
    <p:extLst>
      <p:ext uri="{BB962C8B-B14F-4D97-AF65-F5344CB8AC3E}">
        <p14:creationId xmlns:p14="http://schemas.microsoft.com/office/powerpoint/2010/main" val="3981216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benefit to LMI persons</a:t>
            </a:r>
            <a:endParaRPr lang="en-US" dirty="0"/>
          </a:p>
        </p:txBody>
      </p:sp>
      <p:sp>
        <p:nvSpPr>
          <p:cNvPr id="3" name="Content Placeholder 2"/>
          <p:cNvSpPr>
            <a:spLocks noGrp="1"/>
          </p:cNvSpPr>
          <p:nvPr>
            <p:ph idx="11"/>
          </p:nvPr>
        </p:nvSpPr>
        <p:spPr>
          <a:xfrm>
            <a:off x="641684" y="1749425"/>
            <a:ext cx="5213683" cy="4568224"/>
          </a:xfrm>
        </p:spPr>
        <p:txBody>
          <a:bodyPr/>
          <a:lstStyle/>
          <a:p>
            <a:pPr marL="0" indent="0">
              <a:buNone/>
            </a:pPr>
            <a:r>
              <a:rPr lang="en-US" b="1" dirty="0" smtClean="0"/>
              <a:t>Area benefit activities (pg. 2)</a:t>
            </a:r>
          </a:p>
          <a:p>
            <a:r>
              <a:rPr lang="en-US" dirty="0" smtClean="0"/>
              <a:t>Define service area / pop.</a:t>
            </a:r>
          </a:p>
          <a:p>
            <a:r>
              <a:rPr lang="en-US" dirty="0" smtClean="0"/>
              <a:t>HUD data or</a:t>
            </a:r>
          </a:p>
          <a:p>
            <a:r>
              <a:rPr lang="en-US" dirty="0" smtClean="0"/>
              <a:t>Income survey</a:t>
            </a:r>
            <a:endParaRPr lang="en-US" dirty="0"/>
          </a:p>
        </p:txBody>
      </p:sp>
      <p:sp>
        <p:nvSpPr>
          <p:cNvPr id="4" name="Content Placeholder 3"/>
          <p:cNvSpPr>
            <a:spLocks noGrp="1"/>
          </p:cNvSpPr>
          <p:nvPr>
            <p:ph idx="12"/>
          </p:nvPr>
        </p:nvSpPr>
        <p:spPr>
          <a:xfrm>
            <a:off x="6539472" y="1749425"/>
            <a:ext cx="5267517" cy="4568224"/>
          </a:xfrm>
        </p:spPr>
        <p:txBody>
          <a:bodyPr/>
          <a:lstStyle/>
          <a:p>
            <a:pPr marL="0" indent="0">
              <a:buNone/>
            </a:pPr>
            <a:r>
              <a:rPr lang="en-US" b="1" dirty="0" smtClean="0">
                <a:solidFill>
                  <a:srgbClr val="92D050"/>
                </a:solidFill>
              </a:rPr>
              <a:t>Direct benefit activities (pg. 4)</a:t>
            </a:r>
          </a:p>
          <a:p>
            <a:r>
              <a:rPr lang="en-US" dirty="0" smtClean="0">
                <a:solidFill>
                  <a:srgbClr val="92D050"/>
                </a:solidFill>
              </a:rPr>
              <a:t>Define target LMI group or</a:t>
            </a:r>
          </a:p>
          <a:p>
            <a:r>
              <a:rPr lang="en-US" dirty="0" smtClean="0">
                <a:solidFill>
                  <a:srgbClr val="92D050"/>
                </a:solidFill>
              </a:rPr>
              <a:t>Use income qualification process</a:t>
            </a: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4484" y="4033537"/>
            <a:ext cx="4144742" cy="231280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3936770"/>
            <a:ext cx="4535659" cy="2409569"/>
          </a:xfrm>
          <a:prstGeom prst="rect">
            <a:avLst/>
          </a:prstGeom>
        </p:spPr>
      </p:pic>
    </p:spTree>
    <p:extLst>
      <p:ext uri="{BB962C8B-B14F-4D97-AF65-F5344CB8AC3E}">
        <p14:creationId xmlns:p14="http://schemas.microsoft.com/office/powerpoint/2010/main" val="3865921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8200" y="1887166"/>
            <a:ext cx="10515600" cy="4241260"/>
          </a:xfrm>
        </p:spPr>
        <p:txBody>
          <a:bodyPr>
            <a:normAutofit/>
          </a:bodyPr>
          <a:lstStyle/>
          <a:p>
            <a:pPr marL="457200" indent="-457200">
              <a:buFont typeface="Arial" panose="020B0604020202020204" pitchFamily="34" charset="0"/>
              <a:buChar char="•"/>
            </a:pPr>
            <a:r>
              <a:rPr lang="en-US" sz="3200" dirty="0" smtClean="0">
                <a:cs typeface="Arial" charset="0"/>
              </a:rPr>
              <a:t>Service </a:t>
            </a:r>
            <a:r>
              <a:rPr lang="en-US" sz="3200" dirty="0">
                <a:cs typeface="Arial" charset="0"/>
              </a:rPr>
              <a:t>area is primarily residential </a:t>
            </a:r>
            <a:r>
              <a:rPr lang="en-US" sz="3200" dirty="0" smtClean="0">
                <a:cs typeface="Arial" charset="0"/>
              </a:rPr>
              <a:t>and clearly defined</a:t>
            </a:r>
            <a:endParaRPr lang="en-US" sz="3200" dirty="0">
              <a:cs typeface="Arial" charset="0"/>
            </a:endParaRPr>
          </a:p>
          <a:p>
            <a:pPr marL="457200" indent="-457200">
              <a:buFont typeface="Arial" panose="020B0604020202020204" pitchFamily="34" charset="0"/>
              <a:buChar char="•"/>
            </a:pPr>
            <a:r>
              <a:rPr lang="en-US" sz="3200" dirty="0">
                <a:cs typeface="Arial" charset="0"/>
              </a:rPr>
              <a:t>Project benefits all residents </a:t>
            </a:r>
            <a:r>
              <a:rPr lang="en-US" sz="3200" dirty="0" smtClean="0">
                <a:cs typeface="Arial" charset="0"/>
              </a:rPr>
              <a:t>in the service </a:t>
            </a:r>
            <a:r>
              <a:rPr lang="en-US" sz="3200" dirty="0">
                <a:cs typeface="Arial" charset="0"/>
              </a:rPr>
              <a:t>area</a:t>
            </a:r>
          </a:p>
          <a:p>
            <a:pPr marL="457200" indent="-457200">
              <a:buFont typeface="Arial" panose="020B0604020202020204" pitchFamily="34" charset="0"/>
              <a:buChar char="•"/>
            </a:pPr>
            <a:r>
              <a:rPr lang="en-US" sz="3200" dirty="0">
                <a:cs typeface="Arial" charset="0"/>
              </a:rPr>
              <a:t>At least 51% of residents </a:t>
            </a:r>
            <a:r>
              <a:rPr lang="en-US" sz="3200" dirty="0" smtClean="0">
                <a:cs typeface="Arial" charset="0"/>
              </a:rPr>
              <a:t>are LMI</a:t>
            </a:r>
            <a:endParaRPr lang="en-US" sz="3200" dirty="0">
              <a:cs typeface="Arial" charset="0"/>
            </a:endParaRPr>
          </a:p>
          <a:p>
            <a:pPr>
              <a:spcBef>
                <a:spcPts val="600"/>
              </a:spcBef>
            </a:pPr>
            <a:r>
              <a:rPr lang="en-US" sz="3200" dirty="0" smtClean="0">
                <a:cs typeface="Arial" charset="0"/>
              </a:rPr>
              <a:t>Documentation: </a:t>
            </a:r>
          </a:p>
          <a:p>
            <a:pPr marL="514350" indent="-514350">
              <a:spcBef>
                <a:spcPts val="600"/>
              </a:spcBef>
              <a:buFont typeface="+mj-lt"/>
              <a:buAutoNum type="arabicPeriod"/>
            </a:pPr>
            <a:r>
              <a:rPr lang="en-US" sz="3200" dirty="0" smtClean="0">
                <a:cs typeface="Arial" charset="0"/>
              </a:rPr>
              <a:t>Map of applicant boundaries, service area boundaries, project location</a:t>
            </a:r>
          </a:p>
          <a:p>
            <a:pPr marL="514350" indent="-514350">
              <a:spcBef>
                <a:spcPts val="600"/>
              </a:spcBef>
              <a:buFont typeface="+mj-lt"/>
              <a:buAutoNum type="arabicPeriod"/>
            </a:pPr>
            <a:r>
              <a:rPr lang="en-US" sz="3200" dirty="0" smtClean="0">
                <a:cs typeface="Arial" charset="0"/>
              </a:rPr>
              <a:t>HUD LMI data or income </a:t>
            </a:r>
            <a:r>
              <a:rPr lang="en-US" sz="3200" dirty="0">
                <a:cs typeface="Arial" charset="0"/>
              </a:rPr>
              <a:t>survey </a:t>
            </a:r>
            <a:r>
              <a:rPr lang="en-US" sz="3200" dirty="0" smtClean="0">
                <a:cs typeface="Arial" charset="0"/>
              </a:rPr>
              <a:t>of service area</a:t>
            </a:r>
          </a:p>
          <a:p>
            <a:pPr marL="514350" indent="-514350">
              <a:spcBef>
                <a:spcPts val="600"/>
              </a:spcBef>
              <a:buFont typeface="+mj-lt"/>
              <a:buAutoNum type="arabicPeriod"/>
            </a:pPr>
            <a:r>
              <a:rPr lang="en-US" sz="3200" dirty="0" smtClean="0">
                <a:cs typeface="Arial" charset="0"/>
              </a:rPr>
              <a:t># persons and LMI percentage</a:t>
            </a:r>
          </a:p>
          <a:p>
            <a:pPr>
              <a:spcBef>
                <a:spcPts val="600"/>
              </a:spcBef>
            </a:pPr>
            <a:endParaRPr lang="en-US" sz="3200" dirty="0">
              <a:cs typeface="Arial" charset="0"/>
            </a:endParaRPr>
          </a:p>
          <a:p>
            <a:endParaRPr lang="en-US" dirty="0"/>
          </a:p>
        </p:txBody>
      </p:sp>
      <p:sp>
        <p:nvSpPr>
          <p:cNvPr id="4" name="Title 3"/>
          <p:cNvSpPr>
            <a:spLocks noGrp="1"/>
          </p:cNvSpPr>
          <p:nvPr>
            <p:ph type="title"/>
          </p:nvPr>
        </p:nvSpPr>
        <p:spPr/>
        <p:txBody>
          <a:bodyPr>
            <a:normAutofit fontScale="90000"/>
          </a:bodyPr>
          <a:lstStyle/>
          <a:p>
            <a:r>
              <a:rPr lang="en-US" b="1" dirty="0" smtClean="0"/>
              <a:t>AREA Benefit</a:t>
            </a:r>
            <a:r>
              <a:rPr lang="en-US" dirty="0" smtClean="0"/>
              <a:t/>
            </a:r>
            <a:br>
              <a:rPr lang="en-US" dirty="0" smtClean="0"/>
            </a:br>
            <a:r>
              <a:rPr lang="en-US" dirty="0" smtClean="0"/>
              <a:t>LMI Guide pages 2-3</a:t>
            </a:r>
            <a:endParaRPr lang="en-US" dirty="0"/>
          </a:p>
        </p:txBody>
      </p:sp>
    </p:spTree>
    <p:extLst>
      <p:ext uri="{BB962C8B-B14F-4D97-AF65-F5344CB8AC3E}">
        <p14:creationId xmlns:p14="http://schemas.microsoft.com/office/powerpoint/2010/main" val="2099083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8199" y="1948721"/>
            <a:ext cx="10975849" cy="4104607"/>
          </a:xfrm>
        </p:spPr>
        <p:txBody>
          <a:bodyPr>
            <a:normAutofit fontScale="92500" lnSpcReduction="10000"/>
          </a:bodyPr>
          <a:lstStyle/>
          <a:p>
            <a:pPr marL="514350" indent="-514350">
              <a:buFont typeface="Arial" panose="020B0604020202020204" pitchFamily="34" charset="0"/>
              <a:buChar char="•"/>
            </a:pPr>
            <a:r>
              <a:rPr lang="en-US" sz="3600" dirty="0" smtClean="0"/>
              <a:t>LMI percentage for each city/town</a:t>
            </a:r>
          </a:p>
          <a:p>
            <a:pPr marL="914400" indent="-457200">
              <a:buFont typeface="Wingdings" panose="05000000000000000000" pitchFamily="2" charset="2"/>
              <a:buChar char="Ø"/>
            </a:pPr>
            <a:r>
              <a:rPr lang="en-US" sz="3100" dirty="0">
                <a:solidFill>
                  <a:schemeClr val="tx1"/>
                </a:solidFill>
              </a:rPr>
              <a:t>Use </a:t>
            </a:r>
            <a:r>
              <a:rPr lang="en-US" sz="3100" dirty="0" smtClean="0">
                <a:solidFill>
                  <a:schemeClr val="tx1"/>
                </a:solidFill>
                <a:hlinkClick r:id="rId3"/>
              </a:rPr>
              <a:t>HUD LMI </a:t>
            </a:r>
            <a:r>
              <a:rPr lang="en-US" sz="3100" dirty="0">
                <a:solidFill>
                  <a:schemeClr val="tx1"/>
                </a:solidFill>
                <a:hlinkClick r:id="rId3"/>
              </a:rPr>
              <a:t>Data </a:t>
            </a:r>
            <a:r>
              <a:rPr lang="en-US" sz="3100" dirty="0" smtClean="0">
                <a:solidFill>
                  <a:schemeClr val="tx1"/>
                </a:solidFill>
                <a:hlinkClick r:id="rId3"/>
              </a:rPr>
              <a:t>List</a:t>
            </a:r>
            <a:endParaRPr lang="en-US" sz="3100" dirty="0" smtClean="0">
              <a:solidFill>
                <a:schemeClr val="tx1"/>
              </a:solidFill>
            </a:endParaRPr>
          </a:p>
          <a:p>
            <a:pPr marL="914400" indent="-457200">
              <a:buFont typeface="Wingdings" panose="05000000000000000000" pitchFamily="2" charset="2"/>
              <a:buChar char="Ø"/>
            </a:pPr>
            <a:r>
              <a:rPr lang="en-US" sz="3100" dirty="0" smtClean="0">
                <a:solidFill>
                  <a:schemeClr val="tx1"/>
                </a:solidFill>
              </a:rPr>
              <a:t>Service area must match city/town boundaries</a:t>
            </a:r>
            <a:endParaRPr lang="en-US" sz="3000" dirty="0" smtClean="0"/>
          </a:p>
          <a:p>
            <a:pPr marL="514350" indent="-514350">
              <a:buFont typeface="Arial" panose="020B0604020202020204" pitchFamily="34" charset="0"/>
              <a:buChar char="•"/>
            </a:pPr>
            <a:r>
              <a:rPr lang="en-US" sz="3600" dirty="0" smtClean="0"/>
              <a:t>LMI percentage for each Census </a:t>
            </a:r>
            <a:r>
              <a:rPr lang="en-US" sz="3600" dirty="0"/>
              <a:t>Block Group</a:t>
            </a:r>
          </a:p>
          <a:p>
            <a:pPr marL="914400" indent="-457200">
              <a:buFont typeface="Wingdings" panose="05000000000000000000" pitchFamily="2" charset="2"/>
              <a:buChar char="Ø"/>
            </a:pPr>
            <a:r>
              <a:rPr lang="en-US" sz="3100" dirty="0">
                <a:solidFill>
                  <a:schemeClr val="tx1"/>
                </a:solidFill>
              </a:rPr>
              <a:t>Use </a:t>
            </a:r>
            <a:r>
              <a:rPr lang="en-US" sz="3100" dirty="0" smtClean="0">
                <a:solidFill>
                  <a:schemeClr val="tx1"/>
                </a:solidFill>
                <a:hlinkClick r:id="rId4"/>
              </a:rPr>
              <a:t>HUD </a:t>
            </a:r>
            <a:r>
              <a:rPr lang="en-US" sz="3100" dirty="0">
                <a:solidFill>
                  <a:schemeClr val="tx1"/>
                </a:solidFill>
                <a:hlinkClick r:id="rId4"/>
              </a:rPr>
              <a:t>Interactive Online Map </a:t>
            </a:r>
            <a:endParaRPr lang="en-US" sz="3100" dirty="0" smtClean="0">
              <a:solidFill>
                <a:schemeClr val="tx1"/>
              </a:solidFill>
            </a:endParaRPr>
          </a:p>
          <a:p>
            <a:pPr marL="457200" indent="-457200">
              <a:buFont typeface="Arial" panose="020B0604020202020204" pitchFamily="34" charset="0"/>
              <a:buChar char="•"/>
            </a:pPr>
            <a:r>
              <a:rPr lang="en-US" sz="3600" dirty="0" smtClean="0"/>
              <a:t>Income Survey</a:t>
            </a:r>
            <a:endParaRPr lang="en-US" sz="3600" dirty="0"/>
          </a:p>
          <a:p>
            <a:pPr marL="914400" indent="-457200">
              <a:buFont typeface="Wingdings" panose="05000000000000000000" pitchFamily="2" charset="2"/>
              <a:buChar char="Ø"/>
            </a:pPr>
            <a:r>
              <a:rPr lang="en-US" sz="3100" dirty="0">
                <a:solidFill>
                  <a:schemeClr val="tx1"/>
                </a:solidFill>
              </a:rPr>
              <a:t>Use </a:t>
            </a:r>
            <a:r>
              <a:rPr lang="en-US" sz="3100" dirty="0" smtClean="0">
                <a:solidFill>
                  <a:schemeClr val="tx1"/>
                </a:solidFill>
              </a:rPr>
              <a:t>IACC Income Survey Guide or CDBG Income Survey Guide</a:t>
            </a:r>
            <a:endParaRPr lang="en-US" sz="3100" dirty="0">
              <a:solidFill>
                <a:schemeClr val="tx1"/>
              </a:solidFill>
            </a:endParaRPr>
          </a:p>
          <a:p>
            <a:endParaRPr lang="en-US" dirty="0"/>
          </a:p>
        </p:txBody>
      </p:sp>
      <p:sp>
        <p:nvSpPr>
          <p:cNvPr id="4" name="Title 3"/>
          <p:cNvSpPr>
            <a:spLocks noGrp="1"/>
          </p:cNvSpPr>
          <p:nvPr>
            <p:ph type="title"/>
          </p:nvPr>
        </p:nvSpPr>
        <p:spPr/>
        <p:txBody>
          <a:bodyPr>
            <a:normAutofit fontScale="90000"/>
          </a:bodyPr>
          <a:lstStyle/>
          <a:p>
            <a:r>
              <a:rPr lang="en-US" dirty="0"/>
              <a:t>LMI </a:t>
            </a:r>
            <a:r>
              <a:rPr lang="en-US" dirty="0" smtClean="0"/>
              <a:t>AREA Benefit Data</a:t>
            </a:r>
            <a:br>
              <a:rPr lang="en-US" dirty="0" smtClean="0"/>
            </a:br>
            <a:r>
              <a:rPr lang="en-US" dirty="0" smtClean="0"/>
              <a:t>LMI Guide page 3</a:t>
            </a:r>
            <a:endParaRPr lang="en-US" dirty="0"/>
          </a:p>
        </p:txBody>
      </p:sp>
    </p:spTree>
    <p:extLst>
      <p:ext uri="{BB962C8B-B14F-4D97-AF65-F5344CB8AC3E}">
        <p14:creationId xmlns:p14="http://schemas.microsoft.com/office/powerpoint/2010/main" val="2991224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a:xfrm>
            <a:off x="839788" y="2057399"/>
            <a:ext cx="4135573" cy="4080641"/>
          </a:xfrm>
        </p:spPr>
        <p:txBody>
          <a:bodyPr>
            <a:normAutofit fontScale="92500" lnSpcReduction="20000"/>
          </a:bodyPr>
          <a:lstStyle/>
          <a:p>
            <a:pPr marL="285750" indent="-285750">
              <a:buFont typeface="Arial" panose="020B0604020202020204" pitchFamily="34" charset="0"/>
              <a:buChar char="•"/>
            </a:pPr>
            <a:r>
              <a:rPr lang="en-US" sz="3200" dirty="0"/>
              <a:t>When the service area = local government boundaries </a:t>
            </a:r>
            <a:r>
              <a:rPr lang="en-US" sz="3200" b="1" i="1" dirty="0"/>
              <a:t>AND</a:t>
            </a:r>
          </a:p>
          <a:p>
            <a:pPr marL="285750" indent="-285750">
              <a:buFont typeface="Arial" panose="020B0604020202020204" pitchFamily="34" charset="0"/>
              <a:buChar char="•"/>
            </a:pPr>
            <a:r>
              <a:rPr lang="en-US" sz="3200" dirty="0"/>
              <a:t>Local government is </a:t>
            </a:r>
            <a:r>
              <a:rPr lang="en-US" sz="3200" dirty="0" smtClean="0"/>
              <a:t>identified as </a:t>
            </a:r>
            <a:r>
              <a:rPr lang="en-US" sz="3200" dirty="0"/>
              <a:t>having 51% or greater LMI </a:t>
            </a:r>
            <a:r>
              <a:rPr lang="en-US" sz="3200" dirty="0" smtClean="0"/>
              <a:t>population, </a:t>
            </a:r>
            <a:r>
              <a:rPr lang="en-US" sz="3200" b="1" i="1" dirty="0" smtClean="0"/>
              <a:t>THEN</a:t>
            </a:r>
            <a:endParaRPr lang="en-US" sz="3200" b="1" i="1" dirty="0"/>
          </a:p>
          <a:p>
            <a:pPr marL="285750" indent="-285750">
              <a:buFont typeface="Arial" panose="020B0604020202020204" pitchFamily="34" charset="0"/>
              <a:buChar char="•"/>
            </a:pPr>
            <a:r>
              <a:rPr lang="en-US" sz="3200" dirty="0"/>
              <a:t>Base the </a:t>
            </a:r>
            <a:r>
              <a:rPr lang="en-US" sz="3200" dirty="0" smtClean="0"/>
              <a:t>project </a:t>
            </a:r>
            <a:r>
              <a:rPr lang="en-US" sz="3200" dirty="0"/>
              <a:t>LMI benefit on </a:t>
            </a:r>
            <a:r>
              <a:rPr lang="en-US" sz="3200" dirty="0" smtClean="0"/>
              <a:t>listed percentage.</a:t>
            </a:r>
            <a:endParaRPr lang="en-US" sz="3200" dirty="0"/>
          </a:p>
          <a:p>
            <a:endParaRPr lang="en-US" dirty="0"/>
          </a:p>
        </p:txBody>
      </p:sp>
      <p:sp>
        <p:nvSpPr>
          <p:cNvPr id="4" name="Title 3"/>
          <p:cNvSpPr>
            <a:spLocks noGrp="1"/>
          </p:cNvSpPr>
          <p:nvPr>
            <p:ph type="title"/>
          </p:nvPr>
        </p:nvSpPr>
        <p:spPr/>
        <p:txBody>
          <a:bodyPr/>
          <a:lstStyle/>
          <a:p>
            <a:r>
              <a:rPr lang="en-US" dirty="0"/>
              <a:t>LMI </a:t>
            </a:r>
            <a:r>
              <a:rPr lang="en-US" dirty="0" smtClean="0"/>
              <a:t>Percentage by City/Town</a:t>
            </a:r>
            <a:endParaRPr lang="en-US" dirty="0"/>
          </a:p>
        </p:txBody>
      </p:sp>
      <p:pic>
        <p:nvPicPr>
          <p:cNvPr id="6" name="Picture 5"/>
          <p:cNvPicPr>
            <a:picLocks noChangeAspect="1"/>
          </p:cNvPicPr>
          <p:nvPr/>
        </p:nvPicPr>
        <p:blipFill>
          <a:blip r:embed="rId3"/>
          <a:stretch>
            <a:fillRect/>
          </a:stretch>
        </p:blipFill>
        <p:spPr>
          <a:xfrm>
            <a:off x="5183187" y="2057400"/>
            <a:ext cx="6380027" cy="2451538"/>
          </a:xfrm>
          <a:prstGeom prst="rect">
            <a:avLst/>
          </a:prstGeom>
        </p:spPr>
      </p:pic>
    </p:spTree>
    <p:extLst>
      <p:ext uri="{BB962C8B-B14F-4D97-AF65-F5344CB8AC3E}">
        <p14:creationId xmlns:p14="http://schemas.microsoft.com/office/powerpoint/2010/main" val="1651472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1858780"/>
            <a:ext cx="4061996" cy="1351348"/>
          </a:xfrm>
        </p:spPr>
        <p:txBody>
          <a:bodyPr/>
          <a:lstStyle/>
          <a:p>
            <a:r>
              <a:rPr lang="en-US" sz="2800" dirty="0"/>
              <a:t>HUD provides LMI data for each </a:t>
            </a:r>
            <a:r>
              <a:rPr lang="en-US" sz="2800" dirty="0" smtClean="0"/>
              <a:t>Census block group</a:t>
            </a:r>
            <a:endParaRPr lang="en-US" sz="2800" dirty="0"/>
          </a:p>
        </p:txBody>
      </p:sp>
      <p:sp>
        <p:nvSpPr>
          <p:cNvPr id="4" name="Title 3"/>
          <p:cNvSpPr>
            <a:spLocks noGrp="1"/>
          </p:cNvSpPr>
          <p:nvPr>
            <p:ph type="title"/>
          </p:nvPr>
        </p:nvSpPr>
        <p:spPr>
          <a:xfrm>
            <a:off x="838200" y="281940"/>
            <a:ext cx="10517188" cy="1218948"/>
          </a:xfrm>
        </p:spPr>
        <p:txBody>
          <a:bodyPr>
            <a:normAutofit/>
          </a:bodyPr>
          <a:lstStyle/>
          <a:p>
            <a:r>
              <a:rPr lang="en-US" dirty="0"/>
              <a:t>LMI Area Benefit: HUD LMI Block </a:t>
            </a:r>
            <a:r>
              <a:rPr lang="en-US" dirty="0" smtClean="0"/>
              <a:t>Groups</a:t>
            </a:r>
            <a:endParaRPr lang="en-US" dirty="0"/>
          </a:p>
        </p:txBody>
      </p:sp>
      <p:sp>
        <p:nvSpPr>
          <p:cNvPr id="5" name="Rectangle 4"/>
          <p:cNvSpPr/>
          <p:nvPr/>
        </p:nvSpPr>
        <p:spPr>
          <a:xfrm>
            <a:off x="771538" y="3171857"/>
            <a:ext cx="4198495" cy="2123658"/>
          </a:xfrm>
          <a:prstGeom prst="rect">
            <a:avLst/>
          </a:prstGeom>
        </p:spPr>
        <p:txBody>
          <a:bodyPr wrap="square">
            <a:spAutoFit/>
          </a:bodyPr>
          <a:lstStyle/>
          <a:p>
            <a:r>
              <a:rPr lang="en-US" sz="2200" u="sng" dirty="0" smtClean="0">
                <a:hlinkClick r:id="rId3"/>
              </a:rPr>
              <a:t>https</a:t>
            </a:r>
            <a:r>
              <a:rPr lang="en-US" sz="2200" u="sng" dirty="0">
                <a:hlinkClick r:id="rId3"/>
              </a:rPr>
              <a:t>://hud.maps.arcgis.com/home/item.html?id=ffd0597e8af24f88b501b7e7f326bedd </a:t>
            </a:r>
            <a:endParaRPr lang="en-US" sz="2200" u="sng" dirty="0"/>
          </a:p>
          <a:p>
            <a:r>
              <a:rPr lang="en-US" sz="2200" dirty="0"/>
              <a:t>o</a:t>
            </a:r>
            <a:r>
              <a:rPr lang="en-US" sz="2200" dirty="0" smtClean="0"/>
              <a:t>r link is on CDBG website </a:t>
            </a:r>
            <a:endParaRPr lang="en-US" sz="2200" dirty="0"/>
          </a:p>
          <a:p>
            <a:r>
              <a:rPr lang="en-US" sz="2200" dirty="0" smtClean="0"/>
              <a:t>under </a:t>
            </a:r>
            <a:r>
              <a:rPr lang="en-US" sz="2200" dirty="0"/>
              <a:t>Technical Assistance </a:t>
            </a:r>
            <a:r>
              <a:rPr lang="en-US" sz="2200" dirty="0" smtClean="0"/>
              <a:t>Resources</a:t>
            </a:r>
            <a:endParaRPr lang="en-US" sz="2200" dirty="0"/>
          </a:p>
        </p:txBody>
      </p:sp>
      <p:pic>
        <p:nvPicPr>
          <p:cNvPr id="6" name="Picture 5"/>
          <p:cNvPicPr>
            <a:picLocks noChangeAspect="1"/>
          </p:cNvPicPr>
          <p:nvPr/>
        </p:nvPicPr>
        <p:blipFill>
          <a:blip r:embed="rId4"/>
          <a:stretch>
            <a:fillRect/>
          </a:stretch>
        </p:blipFill>
        <p:spPr>
          <a:xfrm>
            <a:off x="5562938" y="1858780"/>
            <a:ext cx="5634713" cy="3436735"/>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1389729" y="5517686"/>
            <a:ext cx="669742" cy="635483"/>
          </a:xfrm>
          <a:prstGeom prst="rect">
            <a:avLst/>
          </a:prstGeom>
        </p:spPr>
      </p:pic>
      <p:sp>
        <p:nvSpPr>
          <p:cNvPr id="8" name="Rectangle 7"/>
          <p:cNvSpPr/>
          <p:nvPr/>
        </p:nvSpPr>
        <p:spPr>
          <a:xfrm>
            <a:off x="2059471" y="5604596"/>
            <a:ext cx="8074646" cy="461665"/>
          </a:xfrm>
          <a:prstGeom prst="rect">
            <a:avLst/>
          </a:prstGeom>
        </p:spPr>
        <p:txBody>
          <a:bodyPr wrap="none">
            <a:spAutoFit/>
          </a:bodyPr>
          <a:lstStyle/>
          <a:p>
            <a:r>
              <a:rPr lang="en-US" sz="2400" dirty="0"/>
              <a:t>Contact CDBG staff to discuss this option before applying</a:t>
            </a:r>
          </a:p>
        </p:txBody>
      </p:sp>
    </p:spTree>
    <p:extLst>
      <p:ext uri="{BB962C8B-B14F-4D97-AF65-F5344CB8AC3E}">
        <p14:creationId xmlns:p14="http://schemas.microsoft.com/office/powerpoint/2010/main" val="1041316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9788" y="1993692"/>
            <a:ext cx="10514012" cy="4062333"/>
          </a:xfrm>
        </p:spPr>
        <p:txBody>
          <a:bodyPr>
            <a:normAutofit fontScale="92500" lnSpcReduction="20000"/>
          </a:bodyPr>
          <a:lstStyle/>
          <a:p>
            <a:pPr marL="3175" indent="-3175">
              <a:spcBef>
                <a:spcPts val="1200"/>
              </a:spcBef>
            </a:pPr>
            <a:r>
              <a:rPr lang="en-US" sz="2800" dirty="0"/>
              <a:t>Two </a:t>
            </a:r>
            <a:r>
              <a:rPr lang="en-US" sz="2800" dirty="0" smtClean="0"/>
              <a:t>income survey options.  Follow:</a:t>
            </a:r>
            <a:endParaRPr lang="en-US" sz="2800" dirty="0"/>
          </a:p>
          <a:p>
            <a:pPr marL="971550" lvl="2" indent="-514350">
              <a:spcBef>
                <a:spcPts val="1200"/>
              </a:spcBef>
              <a:buFont typeface="+mj-lt"/>
              <a:buAutoNum type="arabicPeriod"/>
            </a:pPr>
            <a:r>
              <a:rPr lang="en-US" sz="2600" dirty="0"/>
              <a:t>CDBG Income Survey Guide</a:t>
            </a:r>
          </a:p>
          <a:p>
            <a:pPr marL="971550" lvl="2" indent="-514350">
              <a:spcBef>
                <a:spcPts val="1200"/>
              </a:spcBef>
              <a:buFont typeface="+mj-lt"/>
              <a:buAutoNum type="arabicPeriod"/>
            </a:pPr>
            <a:r>
              <a:rPr lang="en-US" sz="2600" dirty="0"/>
              <a:t>Infrastructure Assistance Coordinating Council (IACC) Income Survey Guide</a:t>
            </a:r>
          </a:p>
          <a:p>
            <a:pPr marL="3175" indent="-3175">
              <a:spcBef>
                <a:spcPts val="1800"/>
              </a:spcBef>
            </a:pPr>
            <a:r>
              <a:rPr lang="en-US" sz="2800" dirty="0" smtClean="0"/>
              <a:t>Which guide:  Will survey results be used for other funders?</a:t>
            </a:r>
          </a:p>
          <a:p>
            <a:pPr marL="3175" indent="-3175">
              <a:spcBef>
                <a:spcPts val="1800"/>
              </a:spcBef>
            </a:pPr>
            <a:r>
              <a:rPr lang="en-US" sz="2800" dirty="0" smtClean="0"/>
              <a:t>Guides available </a:t>
            </a:r>
            <a:r>
              <a:rPr lang="en-US" sz="2800" dirty="0"/>
              <a:t>on CDBG website under Technical Assistance </a:t>
            </a:r>
            <a:r>
              <a:rPr lang="en-US" sz="2800" dirty="0" smtClean="0"/>
              <a:t>Resources&gt;Guidance Materials&gt;LMI Data Resources.</a:t>
            </a:r>
          </a:p>
          <a:p>
            <a:pPr marL="3175" indent="-3175">
              <a:spcBef>
                <a:spcPts val="1800"/>
              </a:spcBef>
            </a:pPr>
            <a:r>
              <a:rPr lang="en-US" sz="2800" dirty="0" smtClean="0"/>
              <a:t>Survey design and results must be CDBG approved.</a:t>
            </a:r>
          </a:p>
          <a:p>
            <a:pPr marL="3175" indent="-3175">
              <a:spcBef>
                <a:spcPts val="1800"/>
              </a:spcBef>
            </a:pPr>
            <a:r>
              <a:rPr lang="en-US" sz="2800" dirty="0" smtClean="0"/>
              <a:t>Survey must have been conducted since January 2016.</a:t>
            </a:r>
            <a:endParaRPr lang="en-US" sz="2800" dirty="0"/>
          </a:p>
        </p:txBody>
      </p:sp>
      <p:sp>
        <p:nvSpPr>
          <p:cNvPr id="4" name="Title 3"/>
          <p:cNvSpPr>
            <a:spLocks noGrp="1"/>
          </p:cNvSpPr>
          <p:nvPr>
            <p:ph type="title"/>
          </p:nvPr>
        </p:nvSpPr>
        <p:spPr/>
        <p:txBody>
          <a:bodyPr/>
          <a:lstStyle/>
          <a:p>
            <a:r>
              <a:rPr lang="en-US" dirty="0"/>
              <a:t>LMI Area Benefit: Income </a:t>
            </a:r>
            <a:r>
              <a:rPr lang="en-US" dirty="0" smtClean="0"/>
              <a:t>Surveys</a:t>
            </a:r>
            <a:endParaRPr lang="en-US" dirty="0"/>
          </a:p>
        </p:txBody>
      </p:sp>
    </p:spTree>
    <p:extLst>
      <p:ext uri="{BB962C8B-B14F-4D97-AF65-F5344CB8AC3E}">
        <p14:creationId xmlns:p14="http://schemas.microsoft.com/office/powerpoint/2010/main" val="123416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537"/>
            <a:ext cx="11353800" cy="1325563"/>
          </a:xfrm>
        </p:spPr>
        <p:txBody>
          <a:bodyPr/>
          <a:lstStyle/>
          <a:p>
            <a:r>
              <a:rPr lang="en-US" dirty="0" smtClean="0"/>
              <a:t>Community </a:t>
            </a:r>
            <a:r>
              <a:rPr lang="en-US" dirty="0"/>
              <a:t>Development Block </a:t>
            </a:r>
            <a:r>
              <a:rPr lang="en-US" dirty="0" smtClean="0"/>
              <a:t>Grant (CDBG) – National </a:t>
            </a:r>
            <a:r>
              <a:rPr lang="en-US" dirty="0"/>
              <a:t>P</a:t>
            </a:r>
            <a:r>
              <a:rPr lang="en-US" dirty="0" smtClean="0"/>
              <a:t>erspective</a:t>
            </a:r>
            <a:endParaRPr lang="en-US" dirty="0"/>
          </a:p>
        </p:txBody>
      </p:sp>
      <p:sp>
        <p:nvSpPr>
          <p:cNvPr id="3" name="Content Placeholder 2"/>
          <p:cNvSpPr>
            <a:spLocks noGrp="1"/>
          </p:cNvSpPr>
          <p:nvPr>
            <p:ph idx="1"/>
          </p:nvPr>
        </p:nvSpPr>
        <p:spPr>
          <a:xfrm>
            <a:off x="838200" y="1749425"/>
            <a:ext cx="4971757" cy="4457531"/>
          </a:xfrm>
        </p:spPr>
        <p:txBody>
          <a:bodyPr>
            <a:normAutofit fontScale="77500" lnSpcReduction="20000"/>
          </a:bodyPr>
          <a:lstStyle/>
          <a:p>
            <a:r>
              <a:rPr lang="en-US" sz="3300" dirty="0" smtClean="0"/>
              <a:t>Source: US Dept of Housing &amp; Urban Development (HUD) </a:t>
            </a:r>
          </a:p>
          <a:p>
            <a:pPr marL="0" indent="0">
              <a:buNone/>
            </a:pPr>
            <a:r>
              <a:rPr lang="en-US" sz="3300" dirty="0" smtClean="0"/>
              <a:t> </a:t>
            </a:r>
          </a:p>
          <a:p>
            <a:r>
              <a:rPr lang="en-US" sz="3300" dirty="0" smtClean="0"/>
              <a:t>Purpose: to benefit low- and moderate-income residents</a:t>
            </a:r>
            <a:r>
              <a:rPr lang="en-US" sz="3300" dirty="0"/>
              <a:t> </a:t>
            </a:r>
            <a:r>
              <a:rPr lang="en-US" sz="3300" dirty="0" smtClean="0"/>
              <a:t>through city and county projects</a:t>
            </a:r>
          </a:p>
          <a:p>
            <a:pPr marL="0" indent="0">
              <a:buNone/>
            </a:pPr>
            <a:endParaRPr lang="en-US" sz="3300" dirty="0" smtClean="0"/>
          </a:p>
          <a:p>
            <a:r>
              <a:rPr lang="en-US" sz="3300" dirty="0" smtClean="0"/>
              <a:t>National budget:</a:t>
            </a:r>
            <a:endParaRPr lang="en-US" dirty="0" smtClean="0"/>
          </a:p>
          <a:p>
            <a:pPr>
              <a:buFont typeface="Wingdings" panose="05000000000000000000" pitchFamily="2" charset="2"/>
              <a:buChar char="Ø"/>
            </a:pPr>
            <a:r>
              <a:rPr lang="en-US" dirty="0" smtClean="0"/>
              <a:t>21% decrease from 2010</a:t>
            </a:r>
          </a:p>
          <a:p>
            <a:pPr>
              <a:buFont typeface="Wingdings" panose="05000000000000000000" pitchFamily="2" charset="2"/>
              <a:buChar char="Ø"/>
            </a:pPr>
            <a:r>
              <a:rPr lang="en-US" dirty="0" smtClean="0"/>
              <a:t>  5% increase from 2019</a:t>
            </a:r>
          </a:p>
          <a:p>
            <a:r>
              <a:rPr lang="en-US" dirty="0" smtClean="0"/>
              <a:t>Special CDBG allocations for federal disaster recovery</a:t>
            </a:r>
            <a:endParaRPr lang="en-US" dirty="0"/>
          </a:p>
          <a:p>
            <a:endParaRPr lang="en-US" dirty="0"/>
          </a:p>
        </p:txBody>
      </p:sp>
      <p:graphicFrame>
        <p:nvGraphicFramePr>
          <p:cNvPr id="5" name="Picture Placeholder 4"/>
          <p:cNvGraphicFramePr>
            <a:graphicFrameLocks noGrp="1"/>
          </p:cNvGraphicFramePr>
          <p:nvPr>
            <p:ph type="pic" sz="quarter" idx="11"/>
            <p:extLst/>
          </p:nvPr>
        </p:nvGraphicFramePr>
        <p:xfrm>
          <a:off x="5317587" y="1749425"/>
          <a:ext cx="6358597" cy="4457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069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8200" y="1828799"/>
            <a:ext cx="10515600" cy="4287187"/>
          </a:xfrm>
        </p:spPr>
        <p:txBody>
          <a:bodyPr>
            <a:noAutofit/>
          </a:bodyPr>
          <a:lstStyle/>
          <a:p>
            <a:pPr marL="800100" lvl="1" indent="-342900">
              <a:lnSpc>
                <a:spcPct val="80000"/>
              </a:lnSpc>
              <a:spcAft>
                <a:spcPct val="0"/>
              </a:spcAft>
              <a:buFont typeface="Arial" panose="020B0604020202020204" pitchFamily="34" charset="0"/>
              <a:buChar char="•"/>
            </a:pPr>
            <a:r>
              <a:rPr lang="en-US" sz="2800" dirty="0" smtClean="0">
                <a:cs typeface="Arial" charset="0"/>
              </a:rPr>
              <a:t>Directly </a:t>
            </a:r>
            <a:r>
              <a:rPr lang="en-US" sz="2800" dirty="0">
                <a:cs typeface="Arial" charset="0"/>
              </a:rPr>
              <a:t>targets services to LMI </a:t>
            </a:r>
            <a:r>
              <a:rPr lang="en-US" sz="2800" dirty="0" smtClean="0">
                <a:cs typeface="Arial" charset="0"/>
              </a:rPr>
              <a:t>persons,  </a:t>
            </a:r>
            <a:r>
              <a:rPr lang="en-US" sz="2800" dirty="0">
                <a:cs typeface="Arial" charset="0"/>
              </a:rPr>
              <a:t>or </a:t>
            </a:r>
          </a:p>
          <a:p>
            <a:pPr marL="800100" lvl="1" indent="-342900">
              <a:lnSpc>
                <a:spcPct val="80000"/>
              </a:lnSpc>
              <a:spcBef>
                <a:spcPts val="600"/>
              </a:spcBef>
              <a:spcAft>
                <a:spcPct val="0"/>
              </a:spcAft>
              <a:buFont typeface="Arial" panose="020B0604020202020204" pitchFamily="34" charset="0"/>
              <a:buChar char="•"/>
            </a:pPr>
            <a:r>
              <a:rPr lang="en-US" sz="2800" dirty="0">
                <a:cs typeface="Arial" charset="0"/>
              </a:rPr>
              <a:t>Benefits a limited number or specific group of people as long as at least 51% of those served are LMI </a:t>
            </a:r>
            <a:r>
              <a:rPr lang="en-US" sz="2800" dirty="0" smtClean="0">
                <a:cs typeface="Arial" charset="0"/>
              </a:rPr>
              <a:t>persons</a:t>
            </a:r>
            <a:endParaRPr lang="en-US" sz="1400" dirty="0">
              <a:cs typeface="Arial" charset="0"/>
            </a:endParaRPr>
          </a:p>
          <a:p>
            <a:pPr marL="6350" indent="-6350">
              <a:lnSpc>
                <a:spcPct val="80000"/>
              </a:lnSpc>
              <a:spcAft>
                <a:spcPct val="0"/>
              </a:spcAft>
            </a:pPr>
            <a:r>
              <a:rPr lang="en-US" sz="2800" dirty="0">
                <a:cs typeface="Arial" charset="0"/>
              </a:rPr>
              <a:t>Projects can provide direct benefit in the following ways</a:t>
            </a:r>
            <a:r>
              <a:rPr lang="en-US" sz="2800" dirty="0" smtClean="0">
                <a:cs typeface="Arial" charset="0"/>
              </a:rPr>
              <a:t>:</a:t>
            </a:r>
          </a:p>
          <a:p>
            <a:pPr marL="795338" lvl="1" indent="-338138">
              <a:lnSpc>
                <a:spcPct val="80000"/>
              </a:lnSpc>
              <a:spcBef>
                <a:spcPts val="600"/>
              </a:spcBef>
              <a:spcAft>
                <a:spcPct val="0"/>
              </a:spcAft>
              <a:buFont typeface="Wingdings" pitchFamily="2" charset="2"/>
              <a:buAutoNum type="arabicPeriod"/>
            </a:pPr>
            <a:r>
              <a:rPr lang="en-US" sz="2800" dirty="0" smtClean="0">
                <a:cs typeface="Arial" charset="0"/>
              </a:rPr>
              <a:t>Limited </a:t>
            </a:r>
            <a:r>
              <a:rPr lang="en-US" sz="2800" dirty="0">
                <a:cs typeface="Arial" charset="0"/>
              </a:rPr>
              <a:t>Clientele (limit services or facilities to LMI)</a:t>
            </a:r>
          </a:p>
          <a:p>
            <a:pPr marL="1150937" lvl="1" indent="-342900">
              <a:lnSpc>
                <a:spcPct val="80000"/>
              </a:lnSpc>
              <a:spcBef>
                <a:spcPts val="600"/>
              </a:spcBef>
              <a:spcAft>
                <a:spcPct val="0"/>
              </a:spcAft>
              <a:buFont typeface="Arial" panose="020B0604020202020204" pitchFamily="34" charset="0"/>
              <a:buChar char="•"/>
            </a:pPr>
            <a:r>
              <a:rPr lang="en-US" sz="2800" dirty="0">
                <a:cs typeface="Arial" charset="0"/>
              </a:rPr>
              <a:t>Presumed benefit special </a:t>
            </a:r>
            <a:r>
              <a:rPr lang="en-US" sz="2800" dirty="0" smtClean="0">
                <a:cs typeface="Arial" charset="0"/>
              </a:rPr>
              <a:t>group</a:t>
            </a:r>
          </a:p>
          <a:p>
            <a:pPr marL="1150937" lvl="1" indent="-342900">
              <a:lnSpc>
                <a:spcPct val="80000"/>
              </a:lnSpc>
              <a:spcBef>
                <a:spcPts val="600"/>
              </a:spcBef>
              <a:spcAft>
                <a:spcPct val="0"/>
              </a:spcAft>
              <a:buFont typeface="Arial" panose="020B0604020202020204" pitchFamily="34" charset="0"/>
              <a:buChar char="•"/>
            </a:pPr>
            <a:r>
              <a:rPr lang="en-US" sz="2800" dirty="0" smtClean="0">
                <a:cs typeface="Arial" charset="0"/>
              </a:rPr>
              <a:t>Income qualification</a:t>
            </a:r>
            <a:endParaRPr lang="en-US" sz="2800" dirty="0">
              <a:cs typeface="Arial" charset="0"/>
            </a:endParaRPr>
          </a:p>
          <a:p>
            <a:pPr marL="795338" lvl="1" indent="-338138">
              <a:lnSpc>
                <a:spcPct val="80000"/>
              </a:lnSpc>
              <a:spcBef>
                <a:spcPts val="600"/>
              </a:spcBef>
              <a:spcAft>
                <a:spcPct val="0"/>
              </a:spcAft>
              <a:buFont typeface="Wingdings" pitchFamily="2" charset="2"/>
              <a:buAutoNum type="arabicPeriod" startAt="2"/>
            </a:pPr>
            <a:r>
              <a:rPr lang="en-US" sz="2800" dirty="0">
                <a:cs typeface="Arial" charset="0"/>
              </a:rPr>
              <a:t>Housing for LMI</a:t>
            </a:r>
          </a:p>
          <a:p>
            <a:pPr marL="795338" lvl="1" indent="-338138">
              <a:lnSpc>
                <a:spcPct val="80000"/>
              </a:lnSpc>
              <a:spcBef>
                <a:spcPts val="600"/>
              </a:spcBef>
              <a:spcAft>
                <a:spcPct val="0"/>
              </a:spcAft>
              <a:buFont typeface="Wingdings" pitchFamily="2" charset="2"/>
              <a:buAutoNum type="arabicPeriod" startAt="2"/>
            </a:pPr>
            <a:r>
              <a:rPr lang="en-US" sz="2800" dirty="0" smtClean="0">
                <a:cs typeface="Arial" charset="0"/>
              </a:rPr>
              <a:t>Jobs for LMI or microenterprise assistance </a:t>
            </a:r>
            <a:endParaRPr lang="en-US" sz="2800" dirty="0">
              <a:cs typeface="Arial" charset="0"/>
            </a:endParaRPr>
          </a:p>
        </p:txBody>
      </p:sp>
      <p:sp>
        <p:nvSpPr>
          <p:cNvPr id="4" name="Title 3"/>
          <p:cNvSpPr>
            <a:spLocks noGrp="1"/>
          </p:cNvSpPr>
          <p:nvPr>
            <p:ph type="title"/>
          </p:nvPr>
        </p:nvSpPr>
        <p:spPr/>
        <p:txBody>
          <a:bodyPr>
            <a:normAutofit fontScale="90000"/>
          </a:bodyPr>
          <a:lstStyle/>
          <a:p>
            <a:r>
              <a:rPr lang="en-US" b="1" dirty="0" smtClean="0"/>
              <a:t>DIRECT Benefit</a:t>
            </a:r>
            <a:r>
              <a:rPr lang="en-US" dirty="0" smtClean="0"/>
              <a:t/>
            </a:r>
            <a:br>
              <a:rPr lang="en-US" dirty="0" smtClean="0"/>
            </a:br>
            <a:r>
              <a:rPr lang="en-US" dirty="0" smtClean="0"/>
              <a:t>LMI </a:t>
            </a:r>
            <a:r>
              <a:rPr lang="en-US" dirty="0"/>
              <a:t>G</a:t>
            </a:r>
            <a:r>
              <a:rPr lang="en-US" dirty="0" smtClean="0"/>
              <a:t>uide pages 4-5</a:t>
            </a:r>
            <a:endParaRPr lang="en-US" dirty="0"/>
          </a:p>
        </p:txBody>
      </p:sp>
    </p:spTree>
    <p:extLst>
      <p:ext uri="{BB962C8B-B14F-4D97-AF65-F5344CB8AC3E}">
        <p14:creationId xmlns:p14="http://schemas.microsoft.com/office/powerpoint/2010/main" val="233129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1535380"/>
            <a:ext cx="10904105" cy="2314576"/>
          </a:xfrm>
        </p:spPr>
        <p:txBody>
          <a:bodyPr/>
          <a:lstStyle/>
          <a:p>
            <a:r>
              <a:rPr lang="en-US" dirty="0" smtClean="0"/>
              <a:t>Citizen Participation and Demographics</a:t>
            </a:r>
            <a:endParaRPr lang="en-US" dirty="0"/>
          </a:p>
        </p:txBody>
      </p:sp>
      <p:sp>
        <p:nvSpPr>
          <p:cNvPr id="3" name="Text Placeholder 2"/>
          <p:cNvSpPr>
            <a:spLocks noGrp="1"/>
          </p:cNvSpPr>
          <p:nvPr>
            <p:ph type="body" idx="1"/>
          </p:nvPr>
        </p:nvSpPr>
        <p:spPr>
          <a:xfrm>
            <a:off x="443345" y="4101738"/>
            <a:ext cx="11333019" cy="2174372"/>
          </a:xfrm>
        </p:spPr>
        <p:txBody>
          <a:bodyPr>
            <a:normAutofit fontScale="55000" lnSpcReduction="20000"/>
          </a:bodyPr>
          <a:lstStyle/>
          <a:p>
            <a:r>
              <a:rPr lang="en-US" sz="4200" dirty="0" smtClean="0"/>
              <a:t>Presentation Resource:</a:t>
            </a:r>
          </a:p>
          <a:p>
            <a:pPr marL="342900" indent="-342900">
              <a:buClr>
                <a:schemeClr val="bg1"/>
              </a:buClr>
              <a:buFont typeface="Arial" panose="020B0604020202020204" pitchFamily="34" charset="0"/>
              <a:buChar char="•"/>
            </a:pPr>
            <a:r>
              <a:rPr lang="en-US" sz="4200" dirty="0" smtClean="0"/>
              <a:t>Citizen Participation Guide</a:t>
            </a:r>
          </a:p>
          <a:p>
            <a:pPr marL="342900" indent="-342900">
              <a:buClr>
                <a:schemeClr val="bg1"/>
              </a:buClr>
              <a:buFont typeface="Arial" panose="020B0604020202020204" pitchFamily="34" charset="0"/>
              <a:buChar char="•"/>
            </a:pPr>
            <a:r>
              <a:rPr lang="en-US" sz="4200" dirty="0" smtClean="0"/>
              <a:t>Ethnicity and Race Instructions</a:t>
            </a:r>
          </a:p>
          <a:p>
            <a:pPr marL="342900" indent="-342900">
              <a:buClr>
                <a:schemeClr val="bg1"/>
              </a:buClr>
              <a:buFont typeface="Arial" panose="020B0604020202020204" pitchFamily="34" charset="0"/>
              <a:buChar char="•"/>
            </a:pPr>
            <a:r>
              <a:rPr lang="en-US" sz="4200" dirty="0" smtClean="0"/>
              <a:t>ZoomGrants Application Print Preview </a:t>
            </a:r>
          </a:p>
          <a:p>
            <a:pPr marL="342900" indent="-342900">
              <a:buClr>
                <a:schemeClr val="bg1"/>
              </a:buClr>
              <a:buFont typeface="Arial" panose="020B0604020202020204" pitchFamily="34" charset="0"/>
              <a:buChar char="•"/>
            </a:pPr>
            <a:endParaRPr lang="en-US" dirty="0" smtClean="0"/>
          </a:p>
          <a:p>
            <a:pPr marL="342900" indent="-342900" algn="r">
              <a:buFont typeface="Arial" panose="020B0604020202020204" pitchFamily="34" charset="0"/>
              <a:buChar char="•"/>
            </a:pPr>
            <a:r>
              <a:rPr lang="en-US" sz="2900" i="1" dirty="0"/>
              <a:t>Remember </a:t>
            </a:r>
            <a:r>
              <a:rPr lang="en-US" sz="2900" i="1" dirty="0" smtClean="0"/>
              <a:t>- </a:t>
            </a:r>
            <a:r>
              <a:rPr lang="en-US" sz="2900" i="1" dirty="0"/>
              <a:t>Application Documents are available </a:t>
            </a:r>
            <a:r>
              <a:rPr lang="en-US" sz="2900" i="1" dirty="0" smtClean="0"/>
              <a:t>at </a:t>
            </a:r>
            <a:r>
              <a:rPr lang="en-US" sz="2900" i="1" dirty="0"/>
              <a:t>the </a:t>
            </a:r>
            <a:r>
              <a:rPr lang="en-US" sz="2900" i="1" dirty="0" err="1"/>
              <a:t>ZoomGrants</a:t>
            </a:r>
            <a:r>
              <a:rPr lang="en-US" sz="2900" i="1" dirty="0"/>
              <a:t> Library Tab &amp; CDBG Website</a:t>
            </a:r>
          </a:p>
          <a:p>
            <a:pPr marL="342900" indent="-342900">
              <a:buFont typeface="Arial" panose="020B0604020202020204" pitchFamily="34" charset="0"/>
              <a:buChar char="•"/>
            </a:pPr>
            <a:endParaRPr lang="en-US" sz="3400" dirty="0"/>
          </a:p>
        </p:txBody>
      </p:sp>
    </p:spTree>
    <p:extLst>
      <p:ext uri="{BB962C8B-B14F-4D97-AF65-F5344CB8AC3E}">
        <p14:creationId xmlns:p14="http://schemas.microsoft.com/office/powerpoint/2010/main" val="139740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38200" y="1593325"/>
            <a:ext cx="10710848" cy="1619002"/>
          </a:xfrm>
        </p:spPr>
        <p:txBody>
          <a:bodyPr>
            <a:normAutofit fontScale="92500" lnSpcReduction="20000"/>
          </a:bodyPr>
          <a:lstStyle/>
          <a:p>
            <a:r>
              <a:rPr lang="en-US" sz="3200" dirty="0"/>
              <a:t>Local government must </a:t>
            </a:r>
            <a:r>
              <a:rPr lang="en-US" sz="3200" dirty="0" smtClean="0"/>
              <a:t>conduct a CDBG public hearing</a:t>
            </a:r>
          </a:p>
          <a:p>
            <a:pPr marL="457200" indent="-457200">
              <a:spcAft>
                <a:spcPts val="600"/>
              </a:spcAft>
              <a:buFont typeface="Arial" panose="020B0604020202020204" pitchFamily="34" charset="0"/>
              <a:buChar char="•"/>
            </a:pPr>
            <a:r>
              <a:rPr lang="en-US" sz="3000" dirty="0" smtClean="0">
                <a:solidFill>
                  <a:schemeClr val="tx1"/>
                </a:solidFill>
              </a:rPr>
              <a:t>Before </a:t>
            </a:r>
            <a:r>
              <a:rPr lang="en-US" sz="3000" dirty="0">
                <a:solidFill>
                  <a:schemeClr val="tx1"/>
                </a:solidFill>
              </a:rPr>
              <a:t>due date = June </a:t>
            </a:r>
            <a:r>
              <a:rPr lang="en-US" sz="3000" dirty="0" smtClean="0">
                <a:solidFill>
                  <a:schemeClr val="tx1"/>
                </a:solidFill>
              </a:rPr>
              <a:t>3, 2020 </a:t>
            </a:r>
            <a:endParaRPr lang="en-US" sz="3000" dirty="0">
              <a:solidFill>
                <a:schemeClr val="tx1"/>
              </a:solidFill>
            </a:endParaRPr>
          </a:p>
          <a:p>
            <a:pPr marL="457200" indent="-457200">
              <a:spcBef>
                <a:spcPts val="0"/>
              </a:spcBef>
              <a:spcAft>
                <a:spcPts val="600"/>
              </a:spcAft>
              <a:buFont typeface="Arial" panose="020B0604020202020204" pitchFamily="34" charset="0"/>
              <a:buChar char="•"/>
            </a:pPr>
            <a:r>
              <a:rPr lang="en-US" sz="3000" dirty="0" smtClean="0">
                <a:solidFill>
                  <a:schemeClr val="tx1"/>
                </a:solidFill>
              </a:rPr>
              <a:t>Advertised </a:t>
            </a:r>
            <a:r>
              <a:rPr lang="en-US" sz="3000" dirty="0">
                <a:solidFill>
                  <a:schemeClr val="tx1"/>
                </a:solidFill>
              </a:rPr>
              <a:t>at least once, two weeks before </a:t>
            </a:r>
            <a:r>
              <a:rPr lang="en-US" sz="3000" dirty="0" smtClean="0">
                <a:solidFill>
                  <a:schemeClr val="tx1"/>
                </a:solidFill>
              </a:rPr>
              <a:t>hearing</a:t>
            </a:r>
          </a:p>
          <a:p>
            <a:pPr marL="457200" indent="-457200">
              <a:spcBef>
                <a:spcPts val="0"/>
              </a:spcBef>
              <a:buFont typeface="Arial" panose="020B0604020202020204" pitchFamily="34" charset="0"/>
              <a:buChar char="•"/>
            </a:pPr>
            <a:r>
              <a:rPr lang="en-US" sz="3000" dirty="0" smtClean="0">
                <a:solidFill>
                  <a:schemeClr val="tx1"/>
                </a:solidFill>
              </a:rPr>
              <a:t>Distribute CDBG handouts</a:t>
            </a:r>
            <a:endParaRPr lang="en-US" sz="3000" dirty="0">
              <a:solidFill>
                <a:schemeClr val="tx1"/>
              </a:solidFill>
            </a:endParaRPr>
          </a:p>
          <a:p>
            <a:endParaRPr lang="en-US" sz="3000" dirty="0"/>
          </a:p>
          <a:p>
            <a:endParaRPr lang="en-US" dirty="0"/>
          </a:p>
        </p:txBody>
      </p:sp>
      <p:sp>
        <p:nvSpPr>
          <p:cNvPr id="4" name="Title 3"/>
          <p:cNvSpPr>
            <a:spLocks noGrp="1"/>
          </p:cNvSpPr>
          <p:nvPr>
            <p:ph type="title"/>
          </p:nvPr>
        </p:nvSpPr>
        <p:spPr/>
        <p:txBody>
          <a:bodyPr>
            <a:normAutofit fontScale="90000"/>
          </a:bodyPr>
          <a:lstStyle/>
          <a:p>
            <a:r>
              <a:rPr lang="fr-FR" b="1" dirty="0"/>
              <a:t>Citizen </a:t>
            </a:r>
            <a:r>
              <a:rPr lang="fr-FR" b="1" dirty="0" smtClean="0"/>
              <a:t>Participation &amp; </a:t>
            </a:r>
            <a:r>
              <a:rPr lang="fr-FR" b="1" dirty="0" err="1" smtClean="0"/>
              <a:t>Demographics</a:t>
            </a:r>
            <a:r>
              <a:rPr lang="fr-FR" b="1" dirty="0"/>
              <a:t> Tab</a:t>
            </a:r>
            <a:r>
              <a:rPr lang="fr-FR" b="1" dirty="0" smtClean="0"/>
              <a:t/>
            </a:r>
            <a:br>
              <a:rPr lang="fr-FR" b="1" dirty="0" smtClean="0"/>
            </a:br>
            <a:r>
              <a:rPr lang="fr-FR" dirty="0" smtClean="0"/>
              <a:t>Public </a:t>
            </a:r>
            <a:r>
              <a:rPr lang="fr-FR" dirty="0" err="1" smtClean="0"/>
              <a:t>Hearing</a:t>
            </a:r>
            <a:r>
              <a:rPr lang="fr-FR" dirty="0" smtClean="0"/>
              <a:t> </a:t>
            </a:r>
            <a:r>
              <a:rPr lang="fr-FR" dirty="0" err="1" smtClean="0"/>
              <a:t>Steps</a:t>
            </a:r>
            <a:r>
              <a:rPr lang="fr-FR" dirty="0" smtClean="0"/>
              <a:t> </a:t>
            </a:r>
            <a:r>
              <a:rPr lang="fr-FR" sz="4000" dirty="0" smtClean="0"/>
              <a:t>(Q1-Q20)</a:t>
            </a:r>
            <a:endParaRPr lang="en-US" sz="4000" dirty="0"/>
          </a:p>
        </p:txBody>
      </p:sp>
      <p:sp>
        <p:nvSpPr>
          <p:cNvPr id="5" name="TextBox 4"/>
          <p:cNvSpPr txBox="1"/>
          <p:nvPr/>
        </p:nvSpPr>
        <p:spPr>
          <a:xfrm>
            <a:off x="838200" y="3279776"/>
            <a:ext cx="9172492" cy="2554545"/>
          </a:xfrm>
          <a:prstGeom prst="rect">
            <a:avLst/>
          </a:prstGeom>
          <a:noFill/>
        </p:spPr>
        <p:txBody>
          <a:bodyPr wrap="square" rtlCol="0">
            <a:spAutoFit/>
          </a:bodyPr>
          <a:lstStyle/>
          <a:p>
            <a:r>
              <a:rPr lang="en-US" sz="3000" dirty="0" smtClean="0">
                <a:solidFill>
                  <a:srgbClr val="FF6600"/>
                </a:solidFill>
              </a:rPr>
              <a:t>Assess % of non-English </a:t>
            </a:r>
            <a:r>
              <a:rPr lang="en-US" sz="3000" dirty="0">
                <a:solidFill>
                  <a:srgbClr val="FF6600"/>
                </a:solidFill>
              </a:rPr>
              <a:t>speaking </a:t>
            </a:r>
            <a:r>
              <a:rPr lang="en-US" sz="3000" dirty="0" smtClean="0">
                <a:solidFill>
                  <a:srgbClr val="FF6600"/>
                </a:solidFill>
              </a:rPr>
              <a:t>residents</a:t>
            </a:r>
            <a:endParaRPr lang="en-US" sz="3000" dirty="0">
              <a:solidFill>
                <a:srgbClr val="FF6600"/>
              </a:solidFill>
            </a:endParaRPr>
          </a:p>
          <a:p>
            <a:pPr marL="457200" indent="-457200">
              <a:buFont typeface="Arial" panose="020B0604020202020204" pitchFamily="34" charset="0"/>
              <a:buChar char="•"/>
            </a:pPr>
            <a:r>
              <a:rPr lang="en-US" sz="2800" dirty="0"/>
              <a:t>See </a:t>
            </a:r>
            <a:r>
              <a:rPr lang="en-US" sz="2800" dirty="0" smtClean="0"/>
              <a:t>Citizen </a:t>
            </a:r>
            <a:r>
              <a:rPr lang="en-US" sz="2800" dirty="0"/>
              <a:t>Participation </a:t>
            </a:r>
            <a:r>
              <a:rPr lang="en-US" sz="2800" dirty="0" smtClean="0"/>
              <a:t>Guide list</a:t>
            </a:r>
            <a:endParaRPr lang="en-US" sz="2800" dirty="0"/>
          </a:p>
          <a:p>
            <a:pPr marL="457200" indent="-457200">
              <a:buFont typeface="Arial" panose="020B0604020202020204" pitchFamily="34" charset="0"/>
              <a:buChar char="•"/>
            </a:pPr>
            <a:r>
              <a:rPr lang="en-US" sz="2800" dirty="0"/>
              <a:t>Consider project beneficiaries</a:t>
            </a:r>
          </a:p>
          <a:p>
            <a:pPr marL="457200" indent="-457200">
              <a:buFont typeface="Arial" panose="020B0604020202020204" pitchFamily="34" charset="0"/>
              <a:buChar char="•"/>
            </a:pPr>
            <a:r>
              <a:rPr lang="en-US" sz="2800" dirty="0"/>
              <a:t>If so, public hearing requires </a:t>
            </a:r>
            <a:endParaRPr lang="en-US" sz="2800" dirty="0" smtClean="0"/>
          </a:p>
          <a:p>
            <a:r>
              <a:rPr lang="en-US" sz="2800" dirty="0"/>
              <a:t>s</a:t>
            </a:r>
            <a:r>
              <a:rPr lang="en-US" sz="2800" dirty="0" smtClean="0"/>
              <a:t>pecial notice </a:t>
            </a:r>
            <a:r>
              <a:rPr lang="en-US" sz="2800" dirty="0"/>
              <a:t>and </a:t>
            </a:r>
            <a:r>
              <a:rPr lang="en-US" sz="2800" dirty="0" smtClean="0"/>
              <a:t>interpreter</a:t>
            </a:r>
          </a:p>
          <a:p>
            <a:pPr marL="457200" indent="-45720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6779171" y="3853570"/>
            <a:ext cx="5032635" cy="2172290"/>
          </a:xfrm>
          <a:prstGeom prst="rect">
            <a:avLst/>
          </a:prstGeom>
        </p:spPr>
      </p:pic>
    </p:spTree>
    <p:extLst>
      <p:ext uri="{BB962C8B-B14F-4D97-AF65-F5344CB8AC3E}">
        <p14:creationId xmlns:p14="http://schemas.microsoft.com/office/powerpoint/2010/main" val="222926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Hearing Resources</a:t>
            </a:r>
          </a:p>
        </p:txBody>
      </p:sp>
      <p:sp>
        <p:nvSpPr>
          <p:cNvPr id="3" name="Content Placeholder 2"/>
          <p:cNvSpPr>
            <a:spLocks noGrp="1"/>
          </p:cNvSpPr>
          <p:nvPr>
            <p:ph sz="half" idx="1"/>
          </p:nvPr>
        </p:nvSpPr>
        <p:spPr>
          <a:xfrm>
            <a:off x="838199" y="1825624"/>
            <a:ext cx="7431158" cy="4479759"/>
          </a:xfrm>
        </p:spPr>
        <p:txBody>
          <a:bodyPr>
            <a:normAutofit fontScale="85000" lnSpcReduction="10000"/>
          </a:bodyPr>
          <a:lstStyle/>
          <a:p>
            <a:pPr marL="231775" lvl="0" indent="-225425" eaLnBrk="0" fontAlgn="base" hangingPunct="0">
              <a:lnSpc>
                <a:spcPct val="100000"/>
              </a:lnSpc>
              <a:spcBef>
                <a:spcPct val="0"/>
              </a:spcBef>
              <a:spcAft>
                <a:spcPts val="1800"/>
              </a:spcAft>
              <a:buClr>
                <a:srgbClr val="4E84C4"/>
              </a:buClr>
              <a:buSzPct val="90000"/>
            </a:pPr>
            <a:r>
              <a:rPr lang="en-US" sz="3500" dirty="0"/>
              <a:t>Sample </a:t>
            </a:r>
            <a:r>
              <a:rPr lang="en-US" sz="3500" dirty="0" smtClean="0"/>
              <a:t>Public Hearing </a:t>
            </a:r>
            <a:r>
              <a:rPr lang="en-US" sz="3500" dirty="0"/>
              <a:t>notice </a:t>
            </a:r>
          </a:p>
          <a:p>
            <a:pPr marL="231775" lvl="0" indent="-225425" eaLnBrk="0" fontAlgn="base" hangingPunct="0">
              <a:lnSpc>
                <a:spcPct val="100000"/>
              </a:lnSpc>
              <a:spcBef>
                <a:spcPct val="0"/>
              </a:spcBef>
              <a:spcAft>
                <a:spcPts val="1800"/>
              </a:spcAft>
              <a:buClr>
                <a:srgbClr val="4E84C4"/>
              </a:buClr>
              <a:buSzPct val="90000"/>
            </a:pPr>
            <a:r>
              <a:rPr lang="en-US" sz="3500" dirty="0"/>
              <a:t>Grievance Procedure  </a:t>
            </a:r>
          </a:p>
          <a:p>
            <a:pPr marL="514350" lvl="1" indent="-231775" eaLnBrk="0" fontAlgn="base" hangingPunct="0">
              <a:lnSpc>
                <a:spcPct val="100000"/>
              </a:lnSpc>
              <a:spcBef>
                <a:spcPct val="0"/>
              </a:spcBef>
              <a:buClr>
                <a:srgbClr val="FF6600"/>
              </a:buClr>
              <a:buSzPct val="90000"/>
            </a:pPr>
            <a:r>
              <a:rPr lang="en-US" sz="3300" dirty="0"/>
              <a:t>O</a:t>
            </a:r>
            <a:r>
              <a:rPr lang="en-US" sz="3300" dirty="0" smtClean="0"/>
              <a:t>ne </a:t>
            </a:r>
            <a:r>
              <a:rPr lang="en-US" sz="3300" dirty="0"/>
              <a:t>already adopted for a previous </a:t>
            </a:r>
            <a:r>
              <a:rPr lang="en-US" sz="3300" dirty="0" smtClean="0"/>
              <a:t>CDBG?</a:t>
            </a:r>
            <a:endParaRPr lang="en-US" sz="3300" dirty="0"/>
          </a:p>
          <a:p>
            <a:pPr marL="514350" lvl="1" indent="-231775" eaLnBrk="0" fontAlgn="base" hangingPunct="0">
              <a:lnSpc>
                <a:spcPct val="100000"/>
              </a:lnSpc>
              <a:spcBef>
                <a:spcPts val="600"/>
              </a:spcBef>
              <a:spcAft>
                <a:spcPts val="1800"/>
              </a:spcAft>
              <a:buClr>
                <a:srgbClr val="FF6600"/>
              </a:buClr>
              <a:buSzPct val="90000"/>
            </a:pPr>
            <a:r>
              <a:rPr lang="en-US" sz="3300" dirty="0"/>
              <a:t>Not </a:t>
            </a:r>
            <a:r>
              <a:rPr lang="en-US" sz="3300" dirty="0" smtClean="0"/>
              <a:t>ADA </a:t>
            </a:r>
            <a:r>
              <a:rPr lang="en-US" sz="3300" dirty="0"/>
              <a:t>or personnel grievance procedure</a:t>
            </a:r>
            <a:endParaRPr lang="en-US" sz="3800" dirty="0"/>
          </a:p>
          <a:p>
            <a:pPr marL="231775" lvl="0" indent="-225425" eaLnBrk="0" fontAlgn="base" hangingPunct="0">
              <a:lnSpc>
                <a:spcPct val="100000"/>
              </a:lnSpc>
              <a:spcBef>
                <a:spcPct val="0"/>
              </a:spcBef>
              <a:spcAft>
                <a:spcPts val="1800"/>
              </a:spcAft>
              <a:buClr>
                <a:srgbClr val="4E84C4"/>
              </a:buClr>
              <a:buSzPct val="90000"/>
            </a:pPr>
            <a:r>
              <a:rPr lang="en-US" sz="3500" dirty="0"/>
              <a:t>CDBG Public Hearing handouts  </a:t>
            </a:r>
          </a:p>
          <a:p>
            <a:pPr marL="514350" lvl="1" indent="-231775">
              <a:buClr>
                <a:srgbClr val="FF6600"/>
              </a:buClr>
            </a:pPr>
            <a:r>
              <a:rPr lang="en-US" sz="3300" dirty="0"/>
              <a:t>CDBG Fact </a:t>
            </a:r>
            <a:r>
              <a:rPr lang="en-US" sz="3300" dirty="0" smtClean="0"/>
              <a:t>Sheet</a:t>
            </a:r>
            <a:endParaRPr lang="en-US" sz="3300" dirty="0"/>
          </a:p>
          <a:p>
            <a:pPr marL="514350" lvl="1" indent="-231775">
              <a:spcBef>
                <a:spcPts val="600"/>
              </a:spcBef>
              <a:buClr>
                <a:srgbClr val="FF6600"/>
              </a:buClr>
            </a:pPr>
            <a:r>
              <a:rPr lang="en-US" sz="3300" dirty="0"/>
              <a:t>Citizen Participation </a:t>
            </a:r>
            <a:r>
              <a:rPr lang="en-US" sz="3300" dirty="0" smtClean="0"/>
              <a:t>Requirements</a:t>
            </a:r>
          </a:p>
          <a:p>
            <a:pPr marL="514350" lvl="1" indent="-231775">
              <a:spcBef>
                <a:spcPts val="600"/>
              </a:spcBef>
              <a:buClr>
                <a:srgbClr val="FF6600"/>
              </a:buClr>
            </a:pPr>
            <a:r>
              <a:rPr lang="en-US" sz="3300" dirty="0" smtClean="0"/>
              <a:t>English </a:t>
            </a:r>
            <a:r>
              <a:rPr lang="en-US" sz="3300" dirty="0"/>
              <a:t>and </a:t>
            </a:r>
            <a:r>
              <a:rPr lang="en-US" sz="3300" dirty="0" smtClean="0"/>
              <a:t>Spanish versions available</a:t>
            </a:r>
            <a:endParaRPr lang="en-US" sz="3300" dirty="0"/>
          </a:p>
          <a:p>
            <a:endParaRPr lang="en-US" dirty="0"/>
          </a:p>
        </p:txBody>
      </p:sp>
      <p:pic>
        <p:nvPicPr>
          <p:cNvPr id="8" name="Picture 7" descr="School Counselor Blog: Keeping Track of Counselor No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228" y="2291764"/>
            <a:ext cx="1632321" cy="2014537"/>
          </a:xfrm>
          <a:prstGeom prst="rect">
            <a:avLst/>
          </a:prstGeom>
        </p:spPr>
      </p:pic>
      <p:sp>
        <p:nvSpPr>
          <p:cNvPr id="4" name="Content Placeholder 3"/>
          <p:cNvSpPr>
            <a:spLocks noGrp="1"/>
          </p:cNvSpPr>
          <p:nvPr>
            <p:ph sz="half" idx="2"/>
          </p:nvPr>
        </p:nvSpPr>
        <p:spPr>
          <a:xfrm>
            <a:off x="8463454" y="4569234"/>
            <a:ext cx="3289739" cy="1282925"/>
          </a:xfrm>
        </p:spPr>
        <p:txBody>
          <a:bodyPr>
            <a:normAutofit/>
          </a:bodyPr>
          <a:lstStyle/>
          <a:p>
            <a:pPr marL="0" indent="0">
              <a:spcBef>
                <a:spcPts val="0"/>
              </a:spcBef>
              <a:buNone/>
            </a:pPr>
            <a:r>
              <a:rPr lang="en-US" dirty="0" smtClean="0">
                <a:solidFill>
                  <a:schemeClr val="accent6"/>
                </a:solidFill>
              </a:rPr>
              <a:t>Resources located</a:t>
            </a:r>
          </a:p>
          <a:p>
            <a:pPr marL="0" indent="0">
              <a:spcBef>
                <a:spcPts val="0"/>
              </a:spcBef>
              <a:buNone/>
            </a:pPr>
            <a:r>
              <a:rPr lang="en-US" dirty="0" smtClean="0">
                <a:solidFill>
                  <a:schemeClr val="accent6"/>
                </a:solidFill>
              </a:rPr>
              <a:t> in Library Tab!</a:t>
            </a:r>
            <a:endParaRPr lang="en-US" dirty="0">
              <a:solidFill>
                <a:schemeClr val="accent6"/>
              </a:solidFill>
            </a:endParaRPr>
          </a:p>
        </p:txBody>
      </p:sp>
    </p:spTree>
    <p:extLst>
      <p:ext uri="{BB962C8B-B14F-4D97-AF65-F5344CB8AC3E}">
        <p14:creationId xmlns:p14="http://schemas.microsoft.com/office/powerpoint/2010/main" val="163062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Citizen Participation &amp; </a:t>
            </a:r>
            <a:r>
              <a:rPr lang="fr-FR" b="1" dirty="0" err="1"/>
              <a:t>Demographics</a:t>
            </a:r>
            <a:r>
              <a:rPr lang="fr-FR" b="1" dirty="0"/>
              <a:t> Tab</a:t>
            </a:r>
            <a:br>
              <a:rPr lang="fr-FR" b="1" dirty="0"/>
            </a:br>
            <a:r>
              <a:rPr lang="fr-FR" dirty="0" err="1" smtClean="0"/>
              <a:t>Demographics</a:t>
            </a:r>
            <a:r>
              <a:rPr lang="fr-FR" dirty="0" smtClean="0"/>
              <a:t> and </a:t>
            </a:r>
            <a:r>
              <a:rPr lang="fr-FR" dirty="0" err="1" smtClean="0"/>
              <a:t>Title</a:t>
            </a:r>
            <a:r>
              <a:rPr lang="fr-FR" dirty="0" smtClean="0"/>
              <a:t> VI </a:t>
            </a:r>
            <a:r>
              <a:rPr lang="fr-FR" sz="4000" dirty="0" smtClean="0"/>
              <a:t>(Q21-Q29)</a:t>
            </a:r>
            <a:endParaRPr lang="en-US" dirty="0"/>
          </a:p>
        </p:txBody>
      </p:sp>
      <p:sp>
        <p:nvSpPr>
          <p:cNvPr id="3" name="Content Placeholder 2"/>
          <p:cNvSpPr>
            <a:spLocks noGrp="1"/>
          </p:cNvSpPr>
          <p:nvPr>
            <p:ph idx="1"/>
          </p:nvPr>
        </p:nvSpPr>
        <p:spPr>
          <a:xfrm>
            <a:off x="838201" y="1749425"/>
            <a:ext cx="4099559" cy="4568224"/>
          </a:xfrm>
        </p:spPr>
        <p:txBody>
          <a:bodyPr>
            <a:normAutofit/>
          </a:bodyPr>
          <a:lstStyle/>
          <a:p>
            <a:endParaRPr lang="en-US" sz="1000" dirty="0" smtClean="0"/>
          </a:p>
          <a:p>
            <a:r>
              <a:rPr lang="en-US" dirty="0" smtClean="0"/>
              <a:t>(Q21-22) Report ethnicity/racial population</a:t>
            </a:r>
            <a:r>
              <a:rPr lang="en-US" b="1" dirty="0" smtClean="0"/>
              <a:t> %</a:t>
            </a:r>
          </a:p>
          <a:p>
            <a:endParaRPr lang="en-US" sz="1000" b="1" dirty="0" smtClean="0"/>
          </a:p>
          <a:p>
            <a:r>
              <a:rPr lang="en-US" dirty="0" smtClean="0"/>
              <a:t>(Q23-29) Report efforts to ensure project nondiscrimination</a:t>
            </a:r>
          </a:p>
          <a:p>
            <a:endParaRPr lang="en-US" sz="1000" dirty="0" smtClean="0"/>
          </a:p>
          <a:p>
            <a:r>
              <a:rPr lang="en-US" dirty="0" smtClean="0"/>
              <a:t>Instructions to Census data in Library Tab</a:t>
            </a:r>
          </a:p>
        </p:txBody>
      </p:sp>
      <p:pic>
        <p:nvPicPr>
          <p:cNvPr id="6" name="Picture Placeholder 5"/>
          <p:cNvPicPr>
            <a:picLocks noGrp="1" noChangeAspect="1"/>
          </p:cNvPicPr>
          <p:nvPr>
            <p:ph type="pic" sz="quarter" idx="11"/>
          </p:nvPr>
        </p:nvPicPr>
        <p:blipFill>
          <a:blip r:embed="rId3"/>
          <a:srcRect l="1510" r="1510"/>
          <a:stretch>
            <a:fillRect/>
          </a:stretch>
        </p:blipFill>
        <p:spPr>
          <a:xfrm>
            <a:off x="5301689" y="2172653"/>
            <a:ext cx="6052111" cy="2906712"/>
          </a:xfrm>
          <a:prstGeom prst="rect">
            <a:avLst/>
          </a:prstGeom>
        </p:spPr>
      </p:pic>
    </p:spTree>
    <p:extLst>
      <p:ext uri="{BB962C8B-B14F-4D97-AF65-F5344CB8AC3E}">
        <p14:creationId xmlns:p14="http://schemas.microsoft.com/office/powerpoint/2010/main" val="3259185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Citizen Participation &amp; </a:t>
            </a:r>
            <a:r>
              <a:rPr lang="fr-FR" b="1" dirty="0" err="1"/>
              <a:t>Demographics</a:t>
            </a:r>
            <a:r>
              <a:rPr lang="fr-FR" b="1" dirty="0"/>
              <a:t> Tab </a:t>
            </a:r>
            <a:r>
              <a:rPr lang="en-US" dirty="0"/>
              <a:t>Certifications of </a:t>
            </a:r>
            <a:r>
              <a:rPr lang="en-US" dirty="0" smtClean="0"/>
              <a:t>Compliance (Q30-31)</a:t>
            </a:r>
            <a:endParaRPr lang="en-US" dirty="0"/>
          </a:p>
        </p:txBody>
      </p:sp>
      <p:sp>
        <p:nvSpPr>
          <p:cNvPr id="3" name="Content Placeholder 2"/>
          <p:cNvSpPr>
            <a:spLocks noGrp="1"/>
          </p:cNvSpPr>
          <p:nvPr>
            <p:ph sz="half" idx="1"/>
          </p:nvPr>
        </p:nvSpPr>
        <p:spPr/>
        <p:txBody>
          <a:bodyPr>
            <a:normAutofit/>
          </a:bodyPr>
          <a:lstStyle/>
          <a:p>
            <a:pPr marL="457200" indent="-457200"/>
            <a:r>
              <a:rPr lang="en-US" dirty="0"/>
              <a:t>Sample </a:t>
            </a:r>
            <a:r>
              <a:rPr lang="en-US" dirty="0" smtClean="0"/>
              <a:t>and instructions in Library </a:t>
            </a:r>
            <a:r>
              <a:rPr lang="en-US" dirty="0"/>
              <a:t>Tab</a:t>
            </a:r>
          </a:p>
          <a:p>
            <a:pPr marL="457200" indent="-457200"/>
            <a:endParaRPr lang="en-US" sz="1000" dirty="0" smtClean="0"/>
          </a:p>
          <a:p>
            <a:pPr marL="457200" indent="-457200"/>
            <a:r>
              <a:rPr lang="en-US" dirty="0" smtClean="0"/>
              <a:t>Insert </a:t>
            </a:r>
            <a:r>
              <a:rPr lang="en-US" dirty="0"/>
              <a:t>project name and amount </a:t>
            </a:r>
            <a:r>
              <a:rPr lang="en-US" dirty="0" smtClean="0"/>
              <a:t>requested</a:t>
            </a:r>
          </a:p>
          <a:p>
            <a:pPr marL="457200" indent="-457200"/>
            <a:endParaRPr lang="en-US" sz="1000" dirty="0"/>
          </a:p>
          <a:p>
            <a:pPr marL="457200" indent="-457200"/>
            <a:r>
              <a:rPr lang="en-US" dirty="0"/>
              <a:t>Opt: Designate authorized representative for CDBG project</a:t>
            </a:r>
          </a:p>
          <a:p>
            <a:pPr marL="457200" indent="-457200"/>
            <a:endParaRPr lang="en-US" sz="1000" dirty="0" smtClean="0"/>
          </a:p>
          <a:p>
            <a:pPr marL="457200" indent="-457200"/>
            <a:r>
              <a:rPr lang="en-US" dirty="0" smtClean="0"/>
              <a:t>Sign </a:t>
            </a:r>
            <a:r>
              <a:rPr lang="en-US" dirty="0"/>
              <a:t>and adopt as resolution</a:t>
            </a:r>
          </a:p>
          <a:p>
            <a:endParaRPr lang="en-US" dirty="0"/>
          </a:p>
        </p:txBody>
      </p:sp>
      <p:sp>
        <p:nvSpPr>
          <p:cNvPr id="4" name="Content Placeholder 3"/>
          <p:cNvSpPr>
            <a:spLocks noGrp="1"/>
          </p:cNvSpPr>
          <p:nvPr>
            <p:ph sz="half" idx="2"/>
          </p:nvPr>
        </p:nvSpPr>
        <p:spPr>
          <a:xfrm>
            <a:off x="7000240" y="4033520"/>
            <a:ext cx="4353560" cy="2143443"/>
          </a:xfrm>
        </p:spPr>
        <p:txBody>
          <a:bodyPr>
            <a:normAutofit/>
          </a:bodyPr>
          <a:lstStyle/>
          <a:p>
            <a:pPr marL="457200" indent="-457200"/>
            <a:r>
              <a:rPr lang="en-US" dirty="0" smtClean="0"/>
              <a:t>Scan </a:t>
            </a:r>
            <a:r>
              <a:rPr lang="en-US" dirty="0"/>
              <a:t>and upload in </a:t>
            </a:r>
            <a:r>
              <a:rPr lang="en-US" dirty="0" smtClean="0"/>
              <a:t>ZoomGrants</a:t>
            </a:r>
          </a:p>
          <a:p>
            <a:pPr marL="457200" indent="-457200"/>
            <a:endParaRPr lang="en-US" sz="1000" dirty="0"/>
          </a:p>
          <a:p>
            <a:pPr marL="457200" indent="-457200"/>
            <a:r>
              <a:rPr lang="en-US" dirty="0"/>
              <a:t>Maintain original in applicant’s CDBG files</a:t>
            </a:r>
          </a:p>
          <a:p>
            <a:endParaRPr lang="en-US" dirty="0"/>
          </a:p>
        </p:txBody>
      </p:sp>
      <p:pic>
        <p:nvPicPr>
          <p:cNvPr id="5" name="Picture 4"/>
          <p:cNvPicPr/>
          <p:nvPr/>
        </p:nvPicPr>
        <p:blipFill>
          <a:blip r:embed="rId3"/>
          <a:stretch>
            <a:fillRect/>
          </a:stretch>
        </p:blipFill>
        <p:spPr>
          <a:xfrm>
            <a:off x="6019800" y="1825625"/>
            <a:ext cx="5973029" cy="1657046"/>
          </a:xfrm>
          <a:prstGeom prst="rect">
            <a:avLst/>
          </a:prstGeom>
          <a:ln>
            <a:solidFill>
              <a:srgbClr val="92D050"/>
            </a:solidFill>
          </a:ln>
        </p:spPr>
      </p:pic>
    </p:spTree>
    <p:extLst>
      <p:ext uri="{BB962C8B-B14F-4D97-AF65-F5344CB8AC3E}">
        <p14:creationId xmlns:p14="http://schemas.microsoft.com/office/powerpoint/2010/main" val="3490712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3804" b="3804"/>
          <a:stretch>
            <a:fillRect/>
          </a:stretch>
        </p:blipFill>
        <p:spPr>
          <a:xfrm>
            <a:off x="1918741" y="1603947"/>
            <a:ext cx="8154649" cy="4691921"/>
          </a:xfrm>
        </p:spPr>
      </p:pic>
    </p:spTree>
    <p:extLst>
      <p:ext uri="{BB962C8B-B14F-4D97-AF65-F5344CB8AC3E}">
        <p14:creationId xmlns:p14="http://schemas.microsoft.com/office/powerpoint/2010/main" val="3431707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410" y="1242059"/>
            <a:ext cx="11180618" cy="2314576"/>
          </a:xfrm>
        </p:spPr>
        <p:txBody>
          <a:bodyPr>
            <a:normAutofit fontScale="90000"/>
          </a:bodyPr>
          <a:lstStyle/>
          <a:p>
            <a:r>
              <a:rPr lang="en-US" dirty="0" smtClean="0"/>
              <a:t>Project Information</a:t>
            </a:r>
            <a:br>
              <a:rPr lang="en-US" dirty="0" smtClean="0"/>
            </a:br>
            <a:r>
              <a:rPr lang="en-US" dirty="0" smtClean="0"/>
              <a:t>Work Plans, Budgets &amp; Narrative</a:t>
            </a:r>
            <a:endParaRPr lang="en-US" dirty="0"/>
          </a:p>
        </p:txBody>
      </p:sp>
      <p:sp>
        <p:nvSpPr>
          <p:cNvPr id="3" name="Text Placeholder 2"/>
          <p:cNvSpPr>
            <a:spLocks noGrp="1"/>
          </p:cNvSpPr>
          <p:nvPr>
            <p:ph type="body" idx="1"/>
          </p:nvPr>
        </p:nvSpPr>
        <p:spPr>
          <a:xfrm>
            <a:off x="740410" y="3696789"/>
            <a:ext cx="10515600" cy="2547257"/>
          </a:xfrm>
        </p:spPr>
        <p:txBody>
          <a:bodyPr>
            <a:normAutofit fontScale="25000" lnSpcReduction="20000"/>
          </a:bodyPr>
          <a:lstStyle/>
          <a:p>
            <a:r>
              <a:rPr lang="en-US" sz="9600" dirty="0" smtClean="0"/>
              <a:t>Presentation Resource:</a:t>
            </a:r>
          </a:p>
          <a:p>
            <a:pPr marL="342900" indent="-342900">
              <a:buClr>
                <a:schemeClr val="bg1"/>
              </a:buClr>
              <a:buFont typeface="Arial" panose="020B0604020202020204" pitchFamily="34" charset="0"/>
              <a:buChar char="•"/>
            </a:pPr>
            <a:r>
              <a:rPr lang="en-US" sz="9600" dirty="0" smtClean="0"/>
              <a:t>Narrative Instructions and Questions</a:t>
            </a:r>
          </a:p>
          <a:p>
            <a:pPr marL="342900" indent="-342900">
              <a:buClr>
                <a:schemeClr val="bg1"/>
              </a:buClr>
              <a:buFont typeface="Arial" panose="020B0604020202020204" pitchFamily="34" charset="0"/>
              <a:buChar char="•"/>
            </a:pPr>
            <a:r>
              <a:rPr lang="en-US" sz="9600" dirty="0" smtClean="0"/>
              <a:t>Budget Instructions</a:t>
            </a:r>
          </a:p>
          <a:p>
            <a:pPr marL="342900" indent="-342900">
              <a:buClr>
                <a:schemeClr val="bg1"/>
              </a:buClr>
              <a:buFont typeface="Arial" panose="020B0604020202020204" pitchFamily="34" charset="0"/>
              <a:buChar char="•"/>
            </a:pPr>
            <a:r>
              <a:rPr lang="en-US" sz="9600" dirty="0" smtClean="0"/>
              <a:t>ZoomGrants Application Print Preview</a:t>
            </a:r>
            <a:endParaRPr lang="en-US" sz="9600" dirty="0"/>
          </a:p>
          <a:p>
            <a:pPr marL="342900" indent="-342900" algn="r">
              <a:buFont typeface="Arial" panose="020B0604020202020204" pitchFamily="34" charset="0"/>
              <a:buChar char="•"/>
            </a:pPr>
            <a:endParaRPr lang="en-US" sz="2900" i="1" dirty="0" smtClean="0"/>
          </a:p>
          <a:p>
            <a:pPr marL="342900" indent="-342900" algn="r">
              <a:buFont typeface="Arial" panose="020B0604020202020204" pitchFamily="34" charset="0"/>
              <a:buChar char="•"/>
            </a:pPr>
            <a:endParaRPr lang="en-US" sz="6400" i="1" dirty="0" smtClean="0"/>
          </a:p>
          <a:p>
            <a:pPr marL="342900" indent="-342900" algn="r">
              <a:buFont typeface="Arial" panose="020B0604020202020204" pitchFamily="34" charset="0"/>
              <a:buChar char="•"/>
            </a:pPr>
            <a:r>
              <a:rPr lang="en-US" sz="6400" i="1" dirty="0" smtClean="0"/>
              <a:t>Remember - Application Documents are available at the ZoomGrants Library Tab &amp; CDBG Website</a:t>
            </a:r>
          </a:p>
          <a:p>
            <a:pPr>
              <a:buClr>
                <a:schemeClr val="bg1"/>
              </a:buClr>
            </a:pPr>
            <a:r>
              <a:rPr lang="en-US" sz="2900" dirty="0" smtClean="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14778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Contact Information </a:t>
            </a:r>
            <a:endParaRPr lang="en-US" dirty="0"/>
          </a:p>
        </p:txBody>
      </p:sp>
      <p:sp>
        <p:nvSpPr>
          <p:cNvPr id="3" name="Content Placeholder 2"/>
          <p:cNvSpPr>
            <a:spLocks noGrp="1"/>
          </p:cNvSpPr>
          <p:nvPr>
            <p:ph sz="half" idx="1"/>
          </p:nvPr>
        </p:nvSpPr>
        <p:spPr/>
        <p:txBody>
          <a:bodyPr>
            <a:normAutofit/>
          </a:bodyPr>
          <a:lstStyle/>
          <a:p>
            <a:r>
              <a:rPr lang="en-US" dirty="0" smtClean="0"/>
              <a:t>Applicant </a:t>
            </a:r>
            <a:r>
              <a:rPr lang="en-US" dirty="0"/>
              <a:t>j</a:t>
            </a:r>
            <a:r>
              <a:rPr lang="en-US" dirty="0" smtClean="0"/>
              <a:t>urisdiction </a:t>
            </a:r>
            <a:r>
              <a:rPr lang="en-US" dirty="0"/>
              <a:t>c</a:t>
            </a:r>
            <a:r>
              <a:rPr lang="en-US" dirty="0" smtClean="0"/>
              <a:t>ontact</a:t>
            </a:r>
          </a:p>
          <a:p>
            <a:r>
              <a:rPr lang="en-US" dirty="0" smtClean="0"/>
              <a:t>Required identifying code #s</a:t>
            </a:r>
            <a:endParaRPr lang="en-US" sz="1000" dirty="0" smtClean="0"/>
          </a:p>
          <a:p>
            <a:r>
              <a:rPr lang="en-US" dirty="0" smtClean="0"/>
              <a:t>Project Location</a:t>
            </a:r>
          </a:p>
          <a:p>
            <a:pPr marL="0" indent="0">
              <a:buNone/>
            </a:pPr>
            <a:endParaRPr lang="en-US" sz="500" i="1" dirty="0"/>
          </a:p>
          <a:p>
            <a:pPr marL="0" indent="0">
              <a:buNone/>
            </a:pPr>
            <a:r>
              <a:rPr lang="en-US" dirty="0" smtClean="0"/>
              <a:t>If applicable:</a:t>
            </a:r>
          </a:p>
          <a:p>
            <a:r>
              <a:rPr lang="en-US" dirty="0" smtClean="0"/>
              <a:t>Subrecipient contact</a:t>
            </a:r>
          </a:p>
          <a:p>
            <a:r>
              <a:rPr lang="en-US" dirty="0" smtClean="0"/>
              <a:t>Consultant contact</a:t>
            </a:r>
          </a:p>
          <a:p>
            <a:endParaRPr lang="en-US" dirty="0"/>
          </a:p>
        </p:txBody>
      </p:sp>
      <p:pic>
        <p:nvPicPr>
          <p:cNvPr id="7" name="Content Placeholder 6"/>
          <p:cNvPicPr>
            <a:picLocks noGrp="1"/>
          </p:cNvPicPr>
          <p:nvPr>
            <p:ph sz="half" idx="2"/>
          </p:nvPr>
        </p:nvPicPr>
        <p:blipFill rotWithShape="1">
          <a:blip r:embed="rId3"/>
          <a:srcRect l="2663" t="11037" r="3928"/>
          <a:stretch/>
        </p:blipFill>
        <p:spPr bwMode="auto">
          <a:xfrm>
            <a:off x="6162261" y="1825625"/>
            <a:ext cx="4709815" cy="4157331"/>
          </a:xfrm>
          <a:prstGeom prst="rect">
            <a:avLst/>
          </a:prstGeom>
          <a:ln>
            <a:solidFill>
              <a:srgbClr val="92D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3278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Plans</a:t>
            </a:r>
          </a:p>
        </p:txBody>
      </p:sp>
      <p:sp>
        <p:nvSpPr>
          <p:cNvPr id="3" name="Content Placeholder 2"/>
          <p:cNvSpPr>
            <a:spLocks noGrp="1"/>
          </p:cNvSpPr>
          <p:nvPr>
            <p:ph sz="half" idx="1"/>
          </p:nvPr>
        </p:nvSpPr>
        <p:spPr/>
        <p:txBody>
          <a:bodyPr>
            <a:normAutofit/>
          </a:bodyPr>
          <a:lstStyle/>
          <a:p>
            <a:pPr marL="594360" indent="-457200"/>
            <a:r>
              <a:rPr lang="en-US" dirty="0"/>
              <a:t>Realistic project end date </a:t>
            </a:r>
          </a:p>
          <a:p>
            <a:pPr marL="594360" indent="-457200"/>
            <a:endParaRPr lang="en-US" sz="1000" dirty="0" smtClean="0"/>
          </a:p>
          <a:p>
            <a:pPr marL="594360" indent="-457200"/>
            <a:r>
              <a:rPr lang="en-US" dirty="0" smtClean="0"/>
              <a:t>Tell </a:t>
            </a:r>
            <a:r>
              <a:rPr lang="en-US" dirty="0"/>
              <a:t>us what’s already in progress</a:t>
            </a:r>
          </a:p>
          <a:p>
            <a:pPr marL="594360" indent="-457200"/>
            <a:endParaRPr lang="en-US" sz="1000" dirty="0" smtClean="0"/>
          </a:p>
          <a:p>
            <a:pPr marL="594360" indent="-457200"/>
            <a:r>
              <a:rPr lang="en-US" dirty="0" smtClean="0"/>
              <a:t>Be </a:t>
            </a:r>
            <a:r>
              <a:rPr lang="en-US" dirty="0"/>
              <a:t>specific, add lines and pages for more tasks</a:t>
            </a:r>
          </a:p>
          <a:p>
            <a:pPr marL="594360" indent="-457200"/>
            <a:endParaRPr lang="en-US" sz="1000" dirty="0" smtClean="0"/>
          </a:p>
          <a:p>
            <a:pPr marL="594360" indent="-457200"/>
            <a:r>
              <a:rPr lang="en-US" dirty="0" smtClean="0"/>
              <a:t>Work </a:t>
            </a:r>
            <a:r>
              <a:rPr lang="en-US" dirty="0"/>
              <a:t>Plan supports Capacity and Readiness </a:t>
            </a:r>
            <a:r>
              <a:rPr lang="en-US" dirty="0" smtClean="0"/>
              <a:t>statements</a:t>
            </a:r>
            <a:endParaRPr lang="en-US" dirty="0"/>
          </a:p>
          <a:p>
            <a:endParaRPr lang="en-US" dirty="0"/>
          </a:p>
        </p:txBody>
      </p:sp>
      <p:pic>
        <p:nvPicPr>
          <p:cNvPr id="7" name="Content Placeholder 6"/>
          <p:cNvPicPr>
            <a:picLocks noGrp="1" noChangeAspect="1"/>
          </p:cNvPicPr>
          <p:nvPr>
            <p:ph sz="half" idx="2"/>
          </p:nvPr>
        </p:nvPicPr>
        <p:blipFill>
          <a:blip r:embed="rId3"/>
          <a:stretch>
            <a:fillRect/>
          </a:stretch>
        </p:blipFill>
        <p:spPr>
          <a:xfrm>
            <a:off x="6172200" y="1946663"/>
            <a:ext cx="5181600" cy="4109262"/>
          </a:xfrm>
          <a:prstGeom prst="rect">
            <a:avLst/>
          </a:prstGeom>
          <a:ln>
            <a:solidFill>
              <a:srgbClr val="92D050"/>
            </a:solidFill>
          </a:ln>
        </p:spPr>
      </p:pic>
    </p:spTree>
    <p:extLst>
      <p:ext uri="{BB962C8B-B14F-4D97-AF65-F5344CB8AC3E}">
        <p14:creationId xmlns:p14="http://schemas.microsoft.com/office/powerpoint/2010/main" val="31947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90254"/>
            <a:ext cx="10515600" cy="2314576"/>
          </a:xfrm>
        </p:spPr>
        <p:txBody>
          <a:bodyPr/>
          <a:lstStyle/>
          <a:p>
            <a:r>
              <a:rPr lang="en-US" dirty="0" smtClean="0"/>
              <a:t>Washington State CDBG</a:t>
            </a:r>
            <a:endParaRPr lang="en-US" dirty="0"/>
          </a:p>
        </p:txBody>
      </p:sp>
      <p:sp>
        <p:nvSpPr>
          <p:cNvPr id="3" name="Text Placeholder 2"/>
          <p:cNvSpPr>
            <a:spLocks noGrp="1"/>
          </p:cNvSpPr>
          <p:nvPr>
            <p:ph type="body" idx="1"/>
          </p:nvPr>
        </p:nvSpPr>
        <p:spPr>
          <a:xfrm>
            <a:off x="831850" y="4053025"/>
            <a:ext cx="10515600" cy="2036626"/>
          </a:xfrm>
        </p:spPr>
        <p:txBody>
          <a:bodyPr>
            <a:normAutofit fontScale="70000" lnSpcReduction="20000"/>
          </a:bodyPr>
          <a:lstStyle/>
          <a:p>
            <a:r>
              <a:rPr lang="en-US" sz="3100" dirty="0" smtClean="0"/>
              <a:t>Presentation Resource:</a:t>
            </a:r>
          </a:p>
          <a:p>
            <a:pPr marL="342900" indent="-342900">
              <a:buClr>
                <a:schemeClr val="bg1"/>
              </a:buClr>
              <a:buFont typeface="Arial" panose="020B0604020202020204" pitchFamily="34" charset="0"/>
              <a:buChar char="•"/>
            </a:pPr>
            <a:r>
              <a:rPr lang="en-US" sz="3100" dirty="0" smtClean="0"/>
              <a:t>CDBG Fact Sheet</a:t>
            </a:r>
          </a:p>
          <a:p>
            <a:pPr marL="342900" indent="-342900">
              <a:buClr>
                <a:schemeClr val="bg1"/>
              </a:buClr>
              <a:buFont typeface="Arial" panose="020B0604020202020204" pitchFamily="34" charset="0"/>
              <a:buChar char="•"/>
            </a:pPr>
            <a:r>
              <a:rPr lang="en-US" sz="3100" dirty="0" smtClean="0"/>
              <a:t>General Purpose Grant Essential Information </a:t>
            </a:r>
          </a:p>
          <a:p>
            <a:pPr marL="342900" indent="-342900">
              <a:buClr>
                <a:schemeClr val="bg1"/>
              </a:buClr>
              <a:buFont typeface="Arial" panose="020B0604020202020204" pitchFamily="34" charset="0"/>
              <a:buChar char="•"/>
            </a:pPr>
            <a:r>
              <a:rPr lang="en-US" sz="3100" dirty="0" smtClean="0"/>
              <a:t>CDBG Eligibility Tests</a:t>
            </a:r>
          </a:p>
          <a:p>
            <a:pPr>
              <a:buClr>
                <a:schemeClr val="bg1"/>
              </a:buClr>
            </a:pPr>
            <a:endParaRPr lang="en-US" dirty="0"/>
          </a:p>
          <a:p>
            <a:pPr marL="342900" indent="-342900" algn="r">
              <a:buFont typeface="Arial" panose="020B0604020202020204" pitchFamily="34" charset="0"/>
              <a:buChar char="•"/>
            </a:pPr>
            <a:r>
              <a:rPr lang="en-US" sz="2300" i="1" dirty="0"/>
              <a:t>Remember - Application Documents are available at the ZoomGrants Library Tab &amp; CDBG Website</a:t>
            </a:r>
          </a:p>
          <a:p>
            <a:pPr marL="342900" indent="-342900">
              <a:buClr>
                <a:schemeClr val="bg1"/>
              </a:buClr>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61886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Content Placeholder 2"/>
          <p:cNvSpPr>
            <a:spLocks noGrp="1"/>
          </p:cNvSpPr>
          <p:nvPr>
            <p:ph sz="half" idx="1"/>
          </p:nvPr>
        </p:nvSpPr>
        <p:spPr/>
        <p:txBody>
          <a:bodyPr>
            <a:normAutofit lnSpcReduction="10000"/>
          </a:bodyPr>
          <a:lstStyle/>
          <a:p>
            <a:pPr marL="137160" indent="0">
              <a:buNone/>
            </a:pPr>
            <a:r>
              <a:rPr lang="en-US" b="1" dirty="0"/>
              <a:t>Project Budget</a:t>
            </a:r>
          </a:p>
          <a:p>
            <a:pPr marL="594360" indent="-457200"/>
            <a:r>
              <a:rPr lang="en-US" dirty="0"/>
              <a:t>Shows how CDBG funds will be </a:t>
            </a:r>
            <a:r>
              <a:rPr lang="en-US" dirty="0" smtClean="0"/>
              <a:t>used</a:t>
            </a:r>
          </a:p>
          <a:p>
            <a:pPr marL="594360" indent="-457200"/>
            <a:endParaRPr lang="en-US" sz="1000" dirty="0"/>
          </a:p>
          <a:p>
            <a:pPr marL="594360" indent="-457200"/>
            <a:r>
              <a:rPr lang="en-US" dirty="0"/>
              <a:t>Lists other fund sources and </a:t>
            </a:r>
            <a:r>
              <a:rPr lang="en-US" dirty="0" smtClean="0"/>
              <a:t>uses</a:t>
            </a:r>
          </a:p>
          <a:p>
            <a:pPr marL="594360" indent="-457200"/>
            <a:endParaRPr lang="en-US" sz="1000" dirty="0" smtClean="0"/>
          </a:p>
          <a:p>
            <a:pPr marL="594360" indent="-457200"/>
            <a:r>
              <a:rPr lang="en-US" dirty="0" smtClean="0"/>
              <a:t>Add lines if more costs</a:t>
            </a:r>
          </a:p>
          <a:p>
            <a:pPr marL="594360" indent="-457200"/>
            <a:endParaRPr lang="en-US" sz="1000" dirty="0" smtClean="0"/>
          </a:p>
          <a:p>
            <a:pPr marL="594360" indent="-457200"/>
            <a:r>
              <a:rPr lang="en-US" dirty="0" smtClean="0"/>
              <a:t>Must match Project Summary (Q7)</a:t>
            </a:r>
            <a:endParaRPr lang="en-US" dirty="0"/>
          </a:p>
          <a:p>
            <a:endParaRPr lang="en-US" dirty="0"/>
          </a:p>
        </p:txBody>
      </p:sp>
      <p:sp>
        <p:nvSpPr>
          <p:cNvPr id="4" name="Content Placeholder 3"/>
          <p:cNvSpPr>
            <a:spLocks noGrp="1"/>
          </p:cNvSpPr>
          <p:nvPr>
            <p:ph sz="half" idx="2"/>
          </p:nvPr>
        </p:nvSpPr>
        <p:spPr/>
        <p:txBody>
          <a:bodyPr/>
          <a:lstStyle/>
          <a:p>
            <a:pPr marL="137160" indent="0">
              <a:buNone/>
            </a:pPr>
            <a:r>
              <a:rPr lang="en-US" b="1" dirty="0"/>
              <a:t>Operations Budget</a:t>
            </a:r>
          </a:p>
          <a:p>
            <a:pPr marL="594360" indent="-457200"/>
            <a:r>
              <a:rPr lang="en-US" dirty="0">
                <a:solidFill>
                  <a:schemeClr val="accent5">
                    <a:lumMod val="75000"/>
                  </a:schemeClr>
                </a:solidFill>
              </a:rPr>
              <a:t>Only required for community facilities and fire protection facilities</a:t>
            </a:r>
          </a:p>
          <a:p>
            <a:pPr marL="0" indent="0">
              <a:buNone/>
            </a:pPr>
            <a:endParaRPr lang="en-US" b="1" dirty="0" smtClean="0"/>
          </a:p>
        </p:txBody>
      </p:sp>
    </p:spTree>
    <p:extLst>
      <p:ext uri="{BB962C8B-B14F-4D97-AF65-F5344CB8AC3E}">
        <p14:creationId xmlns:p14="http://schemas.microsoft.com/office/powerpoint/2010/main" val="2051106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Project Budget</a:t>
            </a:r>
            <a:endParaRPr lang="en-US" dirty="0"/>
          </a:p>
        </p:txBody>
      </p:sp>
      <p:sp>
        <p:nvSpPr>
          <p:cNvPr id="3" name="Content Placeholder 2"/>
          <p:cNvSpPr>
            <a:spLocks noGrp="1"/>
          </p:cNvSpPr>
          <p:nvPr>
            <p:ph sz="half" idx="1"/>
          </p:nvPr>
        </p:nvSpPr>
        <p:spPr/>
        <p:txBody>
          <a:bodyPr>
            <a:normAutofit lnSpcReduction="10000"/>
          </a:bodyPr>
          <a:lstStyle/>
          <a:p>
            <a:pPr>
              <a:buClr>
                <a:schemeClr val="accent1">
                  <a:lumMod val="75000"/>
                </a:schemeClr>
              </a:buClr>
            </a:pPr>
            <a:r>
              <a:rPr lang="en-US" sz="2400" dirty="0"/>
              <a:t>Calculate totals by source and activity </a:t>
            </a:r>
            <a:endParaRPr lang="en-US" sz="2400" dirty="0" smtClean="0"/>
          </a:p>
          <a:p>
            <a:pPr>
              <a:buClr>
                <a:schemeClr val="accent1">
                  <a:lumMod val="75000"/>
                </a:schemeClr>
              </a:buClr>
            </a:pPr>
            <a:endParaRPr lang="en-US" sz="1000" dirty="0" smtClean="0"/>
          </a:p>
          <a:p>
            <a:pPr>
              <a:buClr>
                <a:schemeClr val="accent1">
                  <a:lumMod val="75000"/>
                </a:schemeClr>
              </a:buClr>
            </a:pPr>
            <a:r>
              <a:rPr lang="en-US" sz="2400" dirty="0" smtClean="0"/>
              <a:t>General </a:t>
            </a:r>
            <a:r>
              <a:rPr lang="en-US" sz="2400" dirty="0"/>
              <a:t>administration vs. project administration </a:t>
            </a:r>
            <a:endParaRPr lang="en-US" sz="2400" dirty="0" smtClean="0"/>
          </a:p>
          <a:p>
            <a:pPr>
              <a:buClr>
                <a:schemeClr val="accent1">
                  <a:lumMod val="75000"/>
                </a:schemeClr>
              </a:buClr>
            </a:pPr>
            <a:endParaRPr lang="en-US" sz="1000" dirty="0"/>
          </a:p>
          <a:p>
            <a:pPr>
              <a:spcAft>
                <a:spcPts val="700"/>
              </a:spcAft>
              <a:buClr>
                <a:schemeClr val="accent1">
                  <a:lumMod val="75000"/>
                </a:schemeClr>
              </a:buClr>
            </a:pPr>
            <a:r>
              <a:rPr lang="en-US" sz="2400" dirty="0"/>
              <a:t>What will CDBG actually pay for</a:t>
            </a:r>
            <a:r>
              <a:rPr lang="en-US" sz="2400" dirty="0" smtClean="0"/>
              <a:t>?</a:t>
            </a:r>
          </a:p>
          <a:p>
            <a:pPr>
              <a:spcAft>
                <a:spcPts val="700"/>
              </a:spcAft>
              <a:buClr>
                <a:schemeClr val="accent1">
                  <a:lumMod val="75000"/>
                </a:schemeClr>
              </a:buClr>
            </a:pPr>
            <a:endParaRPr lang="en-US" sz="500" dirty="0"/>
          </a:p>
          <a:p>
            <a:pPr marL="800100" lvl="1" indent="-342900">
              <a:spcAft>
                <a:spcPts val="700"/>
              </a:spcAft>
              <a:buClr>
                <a:schemeClr val="accent1">
                  <a:lumMod val="75000"/>
                </a:schemeClr>
              </a:buClr>
              <a:buFont typeface="Wingdings" panose="05000000000000000000" pitchFamily="2" charset="2"/>
              <a:buChar char="Ø"/>
            </a:pPr>
            <a:r>
              <a:rPr lang="en-US" sz="2200" dirty="0"/>
              <a:t>Must follow CDBG procurement requirements</a:t>
            </a:r>
          </a:p>
          <a:p>
            <a:pPr marL="800100" lvl="1" indent="-342900">
              <a:spcAft>
                <a:spcPts val="700"/>
              </a:spcAft>
              <a:buClr>
                <a:schemeClr val="accent1">
                  <a:lumMod val="75000"/>
                </a:schemeClr>
              </a:buClr>
              <a:buFont typeface="Wingdings" panose="05000000000000000000" pitchFamily="2" charset="2"/>
              <a:buChar char="Ø"/>
            </a:pPr>
            <a:r>
              <a:rPr lang="en-US" sz="2200" dirty="0"/>
              <a:t>Each expenditure must be tracked – keep simple</a:t>
            </a:r>
          </a:p>
          <a:p>
            <a:endParaRPr lang="en-US" dirty="0"/>
          </a:p>
        </p:txBody>
      </p:sp>
      <p:pic>
        <p:nvPicPr>
          <p:cNvPr id="9" name="Content Placeholder 8"/>
          <p:cNvPicPr>
            <a:picLocks noGrp="1"/>
          </p:cNvPicPr>
          <p:nvPr>
            <p:ph sz="half" idx="2"/>
          </p:nvPr>
        </p:nvPicPr>
        <p:blipFill>
          <a:blip r:embed="rId3"/>
          <a:stretch>
            <a:fillRect/>
          </a:stretch>
        </p:blipFill>
        <p:spPr>
          <a:xfrm>
            <a:off x="6019800" y="1884460"/>
            <a:ext cx="5788550" cy="3721210"/>
          </a:xfrm>
          <a:prstGeom prst="rect">
            <a:avLst/>
          </a:prstGeom>
          <a:ln>
            <a:solidFill>
              <a:srgbClr val="92D050"/>
            </a:solidFill>
          </a:ln>
        </p:spPr>
      </p:pic>
    </p:spTree>
    <p:extLst>
      <p:ext uri="{BB962C8B-B14F-4D97-AF65-F5344CB8AC3E}">
        <p14:creationId xmlns:p14="http://schemas.microsoft.com/office/powerpoint/2010/main" val="1186053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38200" y="1688163"/>
            <a:ext cx="10514012" cy="4512940"/>
          </a:xfrm>
        </p:spPr>
        <p:txBody>
          <a:bodyPr>
            <a:normAutofit fontScale="92500" lnSpcReduction="10000"/>
          </a:bodyPr>
          <a:lstStyle/>
          <a:p>
            <a:r>
              <a:rPr lang="en-US" sz="3500" dirty="0">
                <a:latin typeface="Calibri" pitchFamily="34" charset="0"/>
              </a:rPr>
              <a:t>Competitive </a:t>
            </a:r>
            <a:r>
              <a:rPr lang="en-US" sz="3500" dirty="0" smtClean="0">
                <a:latin typeface="Calibri" pitchFamily="34" charset="0"/>
              </a:rPr>
              <a:t>process.  We </a:t>
            </a:r>
            <a:r>
              <a:rPr lang="en-US" sz="3500" dirty="0">
                <a:latin typeface="Calibri" pitchFamily="34" charset="0"/>
              </a:rPr>
              <a:t>l</a:t>
            </a:r>
            <a:r>
              <a:rPr lang="en-US" sz="3500" dirty="0" smtClean="0">
                <a:latin typeface="Calibri" pitchFamily="34" charset="0"/>
              </a:rPr>
              <a:t>ook </a:t>
            </a:r>
            <a:r>
              <a:rPr lang="en-US" sz="3500" dirty="0">
                <a:latin typeface="Calibri" pitchFamily="34" charset="0"/>
              </a:rPr>
              <a:t>f</a:t>
            </a:r>
            <a:r>
              <a:rPr lang="en-US" sz="3500" dirty="0" smtClean="0">
                <a:latin typeface="Calibri" pitchFamily="34" charset="0"/>
              </a:rPr>
              <a:t>or</a:t>
            </a:r>
            <a:r>
              <a:rPr lang="en-US" sz="3500" dirty="0">
                <a:latin typeface="Calibri" pitchFamily="34" charset="0"/>
              </a:rPr>
              <a:t>:</a:t>
            </a:r>
          </a:p>
          <a:p>
            <a:pPr marL="346075" lvl="1" indent="-346075">
              <a:spcBef>
                <a:spcPts val="1200"/>
              </a:spcBef>
              <a:buFont typeface="Arial" panose="020B0604020202020204" pitchFamily="34" charset="0"/>
              <a:buChar char="•"/>
            </a:pPr>
            <a:r>
              <a:rPr lang="en-US" sz="3500" dirty="0">
                <a:latin typeface="Calibri" pitchFamily="34" charset="0"/>
              </a:rPr>
              <a:t>Financial need </a:t>
            </a:r>
            <a:endParaRPr lang="en-US" sz="3500" dirty="0" smtClean="0">
              <a:latin typeface="Calibri" pitchFamily="34" charset="0"/>
            </a:endParaRPr>
          </a:p>
          <a:p>
            <a:pPr marL="346075" lvl="1" indent="-346075">
              <a:buFont typeface="Arial" panose="020B0604020202020204" pitchFamily="34" charset="0"/>
              <a:buChar char="•"/>
            </a:pPr>
            <a:r>
              <a:rPr lang="en-US" sz="3500" dirty="0" smtClean="0">
                <a:latin typeface="Calibri" pitchFamily="34" charset="0"/>
              </a:rPr>
              <a:t>Compelling </a:t>
            </a:r>
            <a:r>
              <a:rPr lang="en-US" sz="3500" dirty="0">
                <a:latin typeface="Calibri" pitchFamily="34" charset="0"/>
              </a:rPr>
              <a:t>need </a:t>
            </a:r>
            <a:endParaRPr lang="en-US" sz="3500" dirty="0" smtClean="0">
              <a:latin typeface="Calibri" pitchFamily="34" charset="0"/>
            </a:endParaRPr>
          </a:p>
          <a:p>
            <a:pPr marL="346075" lvl="1" indent="-346075">
              <a:buFont typeface="Arial" panose="020B0604020202020204" pitchFamily="34" charset="0"/>
              <a:buChar char="•"/>
            </a:pPr>
            <a:r>
              <a:rPr lang="en-US" sz="3500" dirty="0" smtClean="0">
                <a:latin typeface="Calibri" pitchFamily="34" charset="0"/>
              </a:rPr>
              <a:t>Capacity to implement and maintain project</a:t>
            </a:r>
          </a:p>
          <a:p>
            <a:pPr marL="346075" lvl="1" indent="-346075">
              <a:buFont typeface="Arial" panose="020B0604020202020204" pitchFamily="34" charset="0"/>
              <a:buChar char="•"/>
            </a:pPr>
            <a:r>
              <a:rPr lang="en-US" sz="3500" dirty="0" smtClean="0">
                <a:latin typeface="Calibri" pitchFamily="34" charset="0"/>
              </a:rPr>
              <a:t>Feasible </a:t>
            </a:r>
            <a:r>
              <a:rPr lang="en-US" sz="3500" dirty="0">
                <a:latin typeface="Calibri" pitchFamily="34" charset="0"/>
              </a:rPr>
              <a:t>technical </a:t>
            </a:r>
            <a:r>
              <a:rPr lang="en-US" sz="3500" dirty="0" smtClean="0">
                <a:latin typeface="Calibri" pitchFamily="34" charset="0"/>
              </a:rPr>
              <a:t>solution that is ready to proceed</a:t>
            </a:r>
            <a:endParaRPr lang="en-US" sz="3500" dirty="0">
              <a:latin typeface="Calibri" pitchFamily="34" charset="0"/>
            </a:endParaRPr>
          </a:p>
          <a:p>
            <a:pPr marL="346075" lvl="1" indent="-346075">
              <a:buFont typeface="Arial" panose="020B0604020202020204" pitchFamily="34" charset="0"/>
              <a:buChar char="•"/>
            </a:pPr>
            <a:r>
              <a:rPr lang="en-US" sz="3500" dirty="0">
                <a:latin typeface="Calibri" pitchFamily="34" charset="0"/>
              </a:rPr>
              <a:t>Agreement (citizens, government, regulators) </a:t>
            </a:r>
          </a:p>
          <a:p>
            <a:pPr marL="346075" lvl="1" indent="-346075">
              <a:buFont typeface="Arial" panose="020B0604020202020204" pitchFamily="34" charset="0"/>
              <a:buChar char="•"/>
            </a:pPr>
            <a:r>
              <a:rPr lang="en-US" sz="3500" dirty="0" smtClean="0">
                <a:latin typeface="Calibri" pitchFamily="34" charset="0"/>
              </a:rPr>
              <a:t>Results </a:t>
            </a:r>
            <a:r>
              <a:rPr lang="en-US" sz="3500" dirty="0">
                <a:latin typeface="Calibri" pitchFamily="34" charset="0"/>
              </a:rPr>
              <a:t>are worth the public </a:t>
            </a:r>
            <a:r>
              <a:rPr lang="en-US" sz="3500" dirty="0" smtClean="0">
                <a:latin typeface="Calibri" pitchFamily="34" charset="0"/>
              </a:rPr>
              <a:t>investment</a:t>
            </a:r>
            <a:endParaRPr lang="en-US" sz="3300" dirty="0">
              <a:latin typeface="Calibri" pitchFamily="34" charset="0"/>
            </a:endParaRPr>
          </a:p>
          <a:p>
            <a:pPr algn="r"/>
            <a:r>
              <a:rPr lang="en-US" sz="3900" b="1" i="1" dirty="0">
                <a:latin typeface="Calibri" pitchFamily="34" charset="0"/>
              </a:rPr>
              <a:t>Tell us your </a:t>
            </a:r>
            <a:r>
              <a:rPr lang="en-US" sz="3900" b="1" i="1" dirty="0" smtClean="0">
                <a:latin typeface="Calibri" pitchFamily="34" charset="0"/>
              </a:rPr>
              <a:t>story</a:t>
            </a:r>
          </a:p>
          <a:p>
            <a:pPr algn="r"/>
            <a:r>
              <a:rPr lang="en-US" sz="3900" b="1" i="1" dirty="0" smtClean="0">
                <a:latin typeface="Calibri" pitchFamily="34" charset="0"/>
              </a:rPr>
              <a:t>Document your statements</a:t>
            </a:r>
            <a:endParaRPr lang="en-US" sz="3900" b="1" i="1" dirty="0">
              <a:latin typeface="Calibri" pitchFamily="34" charset="0"/>
            </a:endParaRPr>
          </a:p>
          <a:p>
            <a:endParaRPr lang="en-US" sz="3200" dirty="0"/>
          </a:p>
        </p:txBody>
      </p:sp>
      <p:sp>
        <p:nvSpPr>
          <p:cNvPr id="5" name="Title 4"/>
          <p:cNvSpPr>
            <a:spLocks noGrp="1"/>
          </p:cNvSpPr>
          <p:nvPr>
            <p:ph type="title"/>
          </p:nvPr>
        </p:nvSpPr>
        <p:spPr/>
        <p:txBody>
          <a:bodyPr>
            <a:normAutofit/>
          </a:bodyPr>
          <a:lstStyle/>
          <a:p>
            <a:r>
              <a:rPr lang="en-US" dirty="0"/>
              <a:t>Narrative </a:t>
            </a:r>
            <a:r>
              <a:rPr lang="en-US" dirty="0" smtClean="0"/>
              <a:t>Questions</a:t>
            </a:r>
            <a:endParaRPr lang="en-US" dirty="0">
              <a:solidFill>
                <a:schemeClr val="bg2">
                  <a:lumMod val="50000"/>
                </a:schemeClr>
              </a:solidFill>
            </a:endParaRPr>
          </a:p>
        </p:txBody>
      </p:sp>
    </p:spTree>
    <p:extLst>
      <p:ext uri="{BB962C8B-B14F-4D97-AF65-F5344CB8AC3E}">
        <p14:creationId xmlns:p14="http://schemas.microsoft.com/office/powerpoint/2010/main" val="251765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r>
              <a:rPr lang="en-US" dirty="0" smtClean="0"/>
              <a:t>Questions</a:t>
            </a:r>
            <a:endParaRPr lang="en-US" dirty="0">
              <a:solidFill>
                <a:schemeClr val="bg2">
                  <a:lumMod val="50000"/>
                </a:schemeClr>
              </a:solidFill>
            </a:endParaRPr>
          </a:p>
        </p:txBody>
      </p:sp>
      <p:sp>
        <p:nvSpPr>
          <p:cNvPr id="3" name="Content Placeholder 2"/>
          <p:cNvSpPr>
            <a:spLocks noGrp="1"/>
          </p:cNvSpPr>
          <p:nvPr>
            <p:ph idx="1"/>
          </p:nvPr>
        </p:nvSpPr>
        <p:spPr/>
        <p:txBody>
          <a:bodyPr>
            <a:normAutofit/>
          </a:bodyPr>
          <a:lstStyle/>
          <a:p>
            <a:pPr>
              <a:buNone/>
            </a:pPr>
            <a:r>
              <a:rPr lang="en-US" sz="3200" u="sng" dirty="0">
                <a:solidFill>
                  <a:srgbClr val="3B71B3"/>
                </a:solidFill>
              </a:rPr>
              <a:t>Project Description </a:t>
            </a:r>
            <a:r>
              <a:rPr lang="en-US" sz="3200" dirty="0"/>
              <a:t>- Describe project and its components to give a clear view of what CDBG is being asked to fund</a:t>
            </a:r>
            <a:r>
              <a:rPr lang="en-US" sz="3200" dirty="0" smtClean="0"/>
              <a:t>.</a:t>
            </a:r>
          </a:p>
          <a:p>
            <a:pPr marL="457200" lvl="1" indent="0">
              <a:buNone/>
            </a:pPr>
            <a:endParaRPr lang="en-US" sz="2000" dirty="0" smtClean="0"/>
          </a:p>
          <a:p>
            <a:pPr lvl="1"/>
            <a:r>
              <a:rPr lang="en-US" sz="3200" dirty="0" smtClean="0"/>
              <a:t>Scope </a:t>
            </a:r>
            <a:r>
              <a:rPr lang="en-US" sz="3200" dirty="0"/>
              <a:t>of work</a:t>
            </a:r>
          </a:p>
          <a:p>
            <a:pPr lvl="1"/>
            <a:r>
              <a:rPr lang="en-US" sz="3200" dirty="0"/>
              <a:t>Service area and project location map(s)</a:t>
            </a:r>
          </a:p>
          <a:p>
            <a:pPr lvl="1"/>
            <a:r>
              <a:rPr lang="en-US" sz="3200" dirty="0"/>
              <a:t>Utility system </a:t>
            </a:r>
            <a:r>
              <a:rPr lang="en-US" sz="3200" dirty="0" smtClean="0"/>
              <a:t>map/Floor </a:t>
            </a:r>
            <a:r>
              <a:rPr lang="en-US" sz="3200" dirty="0"/>
              <a:t>plan</a:t>
            </a:r>
          </a:p>
          <a:p>
            <a:pPr lvl="1"/>
            <a:r>
              <a:rPr lang="en-US" sz="3200" dirty="0"/>
              <a:t>Budget for any other phases</a:t>
            </a:r>
          </a:p>
          <a:p>
            <a:endParaRPr lang="en-US" dirty="0"/>
          </a:p>
        </p:txBody>
      </p:sp>
    </p:spTree>
    <p:extLst>
      <p:ext uri="{BB962C8B-B14F-4D97-AF65-F5344CB8AC3E}">
        <p14:creationId xmlns:p14="http://schemas.microsoft.com/office/powerpoint/2010/main" val="3975437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r>
              <a:rPr lang="en-US" dirty="0" smtClean="0"/>
              <a:t>Questions</a:t>
            </a:r>
            <a:endParaRPr lang="en-US" dirty="0"/>
          </a:p>
        </p:txBody>
      </p:sp>
      <p:sp>
        <p:nvSpPr>
          <p:cNvPr id="3" name="Content Placeholder 2"/>
          <p:cNvSpPr>
            <a:spLocks noGrp="1"/>
          </p:cNvSpPr>
          <p:nvPr>
            <p:ph idx="1"/>
          </p:nvPr>
        </p:nvSpPr>
        <p:spPr>
          <a:xfrm>
            <a:off x="838200" y="1853538"/>
            <a:ext cx="10515600" cy="4351338"/>
          </a:xfrm>
        </p:spPr>
        <p:txBody>
          <a:bodyPr>
            <a:noAutofit/>
          </a:bodyPr>
          <a:lstStyle/>
          <a:p>
            <a:pPr marL="0" indent="0">
              <a:buNone/>
            </a:pPr>
            <a:r>
              <a:rPr lang="en-US" sz="3200" u="sng" dirty="0">
                <a:solidFill>
                  <a:srgbClr val="4E84C4"/>
                </a:solidFill>
              </a:rPr>
              <a:t>Financial Review </a:t>
            </a:r>
            <a:r>
              <a:rPr lang="en-US" sz="3200" dirty="0">
                <a:solidFill>
                  <a:schemeClr val="bg2">
                    <a:lumMod val="50000"/>
                  </a:schemeClr>
                </a:solidFill>
              </a:rPr>
              <a:t>–</a:t>
            </a:r>
            <a:r>
              <a:rPr lang="en-US" sz="3200" dirty="0">
                <a:solidFill>
                  <a:srgbClr val="4E84C4"/>
                </a:solidFill>
              </a:rPr>
              <a:t> </a:t>
            </a:r>
            <a:r>
              <a:rPr lang="en-US" sz="3200" dirty="0"/>
              <a:t>Financial need and viability</a:t>
            </a:r>
          </a:p>
          <a:p>
            <a:pPr marL="457200" lvl="1" indent="0">
              <a:buNone/>
            </a:pPr>
            <a:endParaRPr lang="en-US" sz="3200" dirty="0" smtClean="0"/>
          </a:p>
          <a:p>
            <a:pPr marL="231775" lvl="1"/>
            <a:r>
              <a:rPr lang="en-US" sz="3200" dirty="0" smtClean="0"/>
              <a:t>Financial </a:t>
            </a:r>
            <a:r>
              <a:rPr lang="en-US" sz="3200" dirty="0"/>
              <a:t>capacity / Need for level of CDBG </a:t>
            </a:r>
            <a:r>
              <a:rPr lang="en-US" sz="3200" dirty="0" smtClean="0"/>
              <a:t>grant</a:t>
            </a:r>
            <a:endParaRPr lang="en-US" sz="3200" dirty="0"/>
          </a:p>
          <a:p>
            <a:pPr marL="231775" lvl="1"/>
            <a:r>
              <a:rPr lang="en-US" sz="3200" dirty="0"/>
              <a:t>Funding </a:t>
            </a:r>
            <a:r>
              <a:rPr lang="en-US" sz="3200" dirty="0" smtClean="0"/>
              <a:t>secure or underway</a:t>
            </a:r>
            <a:endParaRPr lang="en-US" sz="3200" dirty="0"/>
          </a:p>
          <a:p>
            <a:pPr marL="231775" lvl="1"/>
            <a:r>
              <a:rPr lang="en-US" sz="3200" dirty="0"/>
              <a:t>Program </a:t>
            </a:r>
            <a:r>
              <a:rPr lang="en-US" sz="3200" dirty="0" smtClean="0"/>
              <a:t>income</a:t>
            </a:r>
          </a:p>
          <a:p>
            <a:pPr marL="231775" lvl="1"/>
            <a:r>
              <a:rPr lang="en-US" sz="3200" dirty="0" smtClean="0"/>
              <a:t>Ongoing </a:t>
            </a:r>
            <a:r>
              <a:rPr lang="en-US" sz="3200" dirty="0"/>
              <a:t>financial commitment</a:t>
            </a:r>
          </a:p>
        </p:txBody>
      </p:sp>
    </p:spTree>
    <p:extLst>
      <p:ext uri="{BB962C8B-B14F-4D97-AF65-F5344CB8AC3E}">
        <p14:creationId xmlns:p14="http://schemas.microsoft.com/office/powerpoint/2010/main" val="168310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r>
              <a:rPr lang="en-US" dirty="0" smtClean="0"/>
              <a:t>Questions</a:t>
            </a:r>
            <a:endParaRPr lang="en-US" dirty="0"/>
          </a:p>
        </p:txBody>
      </p:sp>
      <p:sp>
        <p:nvSpPr>
          <p:cNvPr id="3" name="Content Placeholder 2"/>
          <p:cNvSpPr>
            <a:spLocks noGrp="1"/>
          </p:cNvSpPr>
          <p:nvPr>
            <p:ph idx="1"/>
          </p:nvPr>
        </p:nvSpPr>
        <p:spPr>
          <a:xfrm>
            <a:off x="838200" y="1742576"/>
            <a:ext cx="10515600" cy="4351338"/>
          </a:xfrm>
        </p:spPr>
        <p:txBody>
          <a:bodyPr/>
          <a:lstStyle/>
          <a:p>
            <a:pPr>
              <a:spcBef>
                <a:spcPts val="1200"/>
              </a:spcBef>
              <a:buNone/>
            </a:pPr>
            <a:r>
              <a:rPr lang="en-US" sz="3200" u="sng" dirty="0">
                <a:solidFill>
                  <a:srgbClr val="3B71B3"/>
                </a:solidFill>
              </a:rPr>
              <a:t>Need Statement </a:t>
            </a:r>
            <a:r>
              <a:rPr lang="en-US" sz="3200" dirty="0">
                <a:solidFill>
                  <a:srgbClr val="3B71B3"/>
                </a:solidFill>
              </a:rPr>
              <a:t>– </a:t>
            </a:r>
            <a:r>
              <a:rPr lang="en-US" sz="3200" dirty="0"/>
              <a:t>Need facing your community and the public prioritization process</a:t>
            </a:r>
            <a:r>
              <a:rPr lang="en-US" sz="3200" dirty="0" smtClean="0"/>
              <a:t>.</a:t>
            </a:r>
          </a:p>
          <a:p>
            <a:pPr marL="461963" lvl="1">
              <a:spcBef>
                <a:spcPts val="1200"/>
              </a:spcBef>
            </a:pPr>
            <a:r>
              <a:rPr lang="en-US" sz="3200" dirty="0" smtClean="0"/>
              <a:t>Relevant </a:t>
            </a:r>
            <a:r>
              <a:rPr lang="en-US" sz="3200" dirty="0"/>
              <a:t>background info; local conditions</a:t>
            </a:r>
          </a:p>
          <a:p>
            <a:pPr marL="461963" lvl="1"/>
            <a:r>
              <a:rPr lang="en-US" sz="3200" dirty="0"/>
              <a:t>Impact, hardships, severity</a:t>
            </a:r>
          </a:p>
          <a:p>
            <a:pPr marL="461963" lvl="1"/>
            <a:r>
              <a:rPr lang="en-US" sz="3200" dirty="0"/>
              <a:t>Urgency</a:t>
            </a:r>
          </a:p>
          <a:p>
            <a:pPr marL="461963" lvl="1"/>
            <a:r>
              <a:rPr lang="en-US" sz="3200" dirty="0"/>
              <a:t>Description of public health and safety issue</a:t>
            </a:r>
          </a:p>
          <a:p>
            <a:pPr marL="461963" lvl="1"/>
            <a:r>
              <a:rPr lang="en-US" sz="3200" dirty="0"/>
              <a:t>How and why prioritized</a:t>
            </a:r>
          </a:p>
          <a:p>
            <a:endParaRPr lang="en-US" dirty="0"/>
          </a:p>
        </p:txBody>
      </p:sp>
    </p:spTree>
    <p:extLst>
      <p:ext uri="{BB962C8B-B14F-4D97-AF65-F5344CB8AC3E}">
        <p14:creationId xmlns:p14="http://schemas.microsoft.com/office/powerpoint/2010/main" val="689971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r>
              <a:rPr lang="en-US" dirty="0" smtClean="0"/>
              <a:t>Questions</a:t>
            </a:r>
            <a:endParaRPr lang="en-US" dirty="0"/>
          </a:p>
        </p:txBody>
      </p:sp>
      <p:sp>
        <p:nvSpPr>
          <p:cNvPr id="3" name="Content Placeholder 2"/>
          <p:cNvSpPr>
            <a:spLocks noGrp="1"/>
          </p:cNvSpPr>
          <p:nvPr>
            <p:ph idx="1"/>
          </p:nvPr>
        </p:nvSpPr>
        <p:spPr/>
        <p:txBody>
          <a:bodyPr>
            <a:normAutofit/>
          </a:bodyPr>
          <a:lstStyle/>
          <a:p>
            <a:pPr>
              <a:spcBef>
                <a:spcPts val="1200"/>
              </a:spcBef>
              <a:buNone/>
            </a:pPr>
            <a:r>
              <a:rPr lang="en-US" sz="3200" u="sng" dirty="0">
                <a:solidFill>
                  <a:srgbClr val="3B71B3"/>
                </a:solidFill>
              </a:rPr>
              <a:t>Capacity Statement </a:t>
            </a:r>
            <a:r>
              <a:rPr lang="en-US" sz="3200" dirty="0">
                <a:solidFill>
                  <a:srgbClr val="3B71B3"/>
                </a:solidFill>
              </a:rPr>
              <a:t>–</a:t>
            </a:r>
            <a:r>
              <a:rPr lang="en-US" sz="3200" dirty="0"/>
              <a:t> Capacity to administer the grant</a:t>
            </a:r>
            <a:r>
              <a:rPr lang="en-US" sz="3200" dirty="0" smtClean="0"/>
              <a:t>.</a:t>
            </a:r>
            <a:endParaRPr lang="en-US" sz="3000" dirty="0" smtClean="0"/>
          </a:p>
          <a:p>
            <a:pPr marL="231775" lvl="1">
              <a:spcBef>
                <a:spcPts val="1200"/>
              </a:spcBef>
            </a:pPr>
            <a:r>
              <a:rPr lang="en-US" sz="3000" dirty="0" smtClean="0"/>
              <a:t>Subrecipient?</a:t>
            </a:r>
          </a:p>
          <a:p>
            <a:pPr marL="231775" lvl="1">
              <a:spcBef>
                <a:spcPts val="1200"/>
              </a:spcBef>
            </a:pPr>
            <a:endParaRPr lang="en-US" sz="1000" dirty="0"/>
          </a:p>
          <a:p>
            <a:pPr marL="231775" lvl="1"/>
            <a:r>
              <a:rPr lang="en-US" sz="3000" dirty="0"/>
              <a:t>Past effort – success so far and </a:t>
            </a:r>
            <a:r>
              <a:rPr lang="en-US" sz="3000" dirty="0" smtClean="0"/>
              <a:t>commitment</a:t>
            </a:r>
          </a:p>
          <a:p>
            <a:pPr marL="231775" lvl="1"/>
            <a:endParaRPr lang="en-US" sz="1000" dirty="0"/>
          </a:p>
          <a:p>
            <a:pPr marL="231775" lvl="1"/>
            <a:r>
              <a:rPr lang="en-US" sz="3000" dirty="0"/>
              <a:t>Project administration </a:t>
            </a:r>
            <a:r>
              <a:rPr lang="en-US" sz="3000" dirty="0" smtClean="0"/>
              <a:t>plan</a:t>
            </a:r>
          </a:p>
          <a:p>
            <a:pPr marL="231775" lvl="1"/>
            <a:endParaRPr lang="en-US" sz="1000" dirty="0"/>
          </a:p>
          <a:p>
            <a:pPr marL="231775" lvl="1"/>
            <a:r>
              <a:rPr lang="en-US" sz="3000" dirty="0"/>
              <a:t>Administration </a:t>
            </a:r>
            <a:r>
              <a:rPr lang="en-US" sz="3000" dirty="0" smtClean="0"/>
              <a:t>commitment</a:t>
            </a:r>
          </a:p>
          <a:p>
            <a:pPr marL="231775" lvl="1"/>
            <a:endParaRPr lang="en-US" sz="1000" dirty="0"/>
          </a:p>
          <a:p>
            <a:pPr marL="231775" lvl="1"/>
            <a:r>
              <a:rPr lang="en-US" sz="3000" dirty="0" smtClean="0"/>
              <a:t>Corrective </a:t>
            </a:r>
            <a:r>
              <a:rPr lang="en-US" sz="3000" dirty="0"/>
              <a:t>actions for recent audit findings (includes subrecipients)</a:t>
            </a:r>
          </a:p>
        </p:txBody>
      </p:sp>
    </p:spTree>
    <p:extLst>
      <p:ext uri="{BB962C8B-B14F-4D97-AF65-F5344CB8AC3E}">
        <p14:creationId xmlns:p14="http://schemas.microsoft.com/office/powerpoint/2010/main" val="2446660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Questions</a:t>
            </a:r>
          </a:p>
        </p:txBody>
      </p:sp>
      <p:sp>
        <p:nvSpPr>
          <p:cNvPr id="3" name="Content Placeholder 2"/>
          <p:cNvSpPr>
            <a:spLocks noGrp="1"/>
          </p:cNvSpPr>
          <p:nvPr>
            <p:ph idx="1"/>
          </p:nvPr>
        </p:nvSpPr>
        <p:spPr/>
        <p:txBody>
          <a:bodyPr>
            <a:normAutofit fontScale="92500" lnSpcReduction="10000"/>
          </a:bodyPr>
          <a:lstStyle/>
          <a:p>
            <a:pPr marL="231775" indent="-231775">
              <a:buNone/>
            </a:pPr>
            <a:r>
              <a:rPr lang="en-US" sz="3200" u="sng" dirty="0" smtClean="0">
                <a:solidFill>
                  <a:srgbClr val="3B71B3"/>
                </a:solidFill>
              </a:rPr>
              <a:t>Readiness </a:t>
            </a:r>
            <a:r>
              <a:rPr lang="en-US" sz="3200" u="sng" dirty="0">
                <a:solidFill>
                  <a:srgbClr val="3B71B3"/>
                </a:solidFill>
              </a:rPr>
              <a:t>Statement </a:t>
            </a:r>
            <a:r>
              <a:rPr lang="en-US" sz="3200" dirty="0">
                <a:solidFill>
                  <a:srgbClr val="3B71B3"/>
                </a:solidFill>
              </a:rPr>
              <a:t>–</a:t>
            </a:r>
            <a:r>
              <a:rPr lang="en-US" sz="3200" dirty="0"/>
              <a:t> </a:t>
            </a:r>
            <a:r>
              <a:rPr lang="en-US" sz="3200" dirty="0">
                <a:latin typeface="Calibri" pitchFamily="34" charset="0"/>
              </a:rPr>
              <a:t>Best solution to the priority need and ready to </a:t>
            </a:r>
            <a:r>
              <a:rPr lang="en-US" sz="3200" dirty="0" smtClean="0">
                <a:latin typeface="Calibri" pitchFamily="34" charset="0"/>
              </a:rPr>
              <a:t>proceed</a:t>
            </a:r>
          </a:p>
          <a:p>
            <a:pPr marL="461963">
              <a:buClr>
                <a:srgbClr val="FF6600"/>
              </a:buClr>
            </a:pPr>
            <a:r>
              <a:rPr lang="en-US" sz="3200" dirty="0">
                <a:solidFill>
                  <a:schemeClr val="tx2">
                    <a:lumMod val="50000"/>
                  </a:schemeClr>
                </a:solidFill>
                <a:latin typeface="Calibri" pitchFamily="34" charset="0"/>
              </a:rPr>
              <a:t>Expands on project description</a:t>
            </a:r>
          </a:p>
          <a:p>
            <a:pPr marL="461963">
              <a:buClr>
                <a:srgbClr val="FF6600"/>
              </a:buClr>
            </a:pPr>
            <a:r>
              <a:rPr lang="en-US" sz="3200" dirty="0">
                <a:solidFill>
                  <a:schemeClr val="tx2">
                    <a:lumMod val="50000"/>
                  </a:schemeClr>
                </a:solidFill>
                <a:latin typeface="Calibri" pitchFamily="34" charset="0"/>
              </a:rPr>
              <a:t>Alternatives considered – why best solution</a:t>
            </a:r>
          </a:p>
          <a:p>
            <a:pPr marL="461963">
              <a:buClr>
                <a:srgbClr val="FF6600"/>
              </a:buClr>
            </a:pPr>
            <a:r>
              <a:rPr lang="en-US" sz="3200" dirty="0">
                <a:solidFill>
                  <a:schemeClr val="tx2">
                    <a:lumMod val="50000"/>
                  </a:schemeClr>
                </a:solidFill>
                <a:latin typeface="Calibri" pitchFamily="34" charset="0"/>
              </a:rPr>
              <a:t>Partners committed / regulatory agencies in agreement</a:t>
            </a:r>
          </a:p>
          <a:p>
            <a:pPr marL="461963">
              <a:buClr>
                <a:srgbClr val="FF6600"/>
              </a:buClr>
            </a:pPr>
            <a:r>
              <a:rPr lang="en-US" sz="3200" dirty="0">
                <a:solidFill>
                  <a:schemeClr val="tx2">
                    <a:lumMod val="50000"/>
                  </a:schemeClr>
                </a:solidFill>
                <a:latin typeface="Calibri" pitchFamily="34" charset="0"/>
              </a:rPr>
              <a:t>Site control</a:t>
            </a:r>
          </a:p>
          <a:p>
            <a:pPr marL="461963">
              <a:buClr>
                <a:srgbClr val="FF6600"/>
              </a:buClr>
            </a:pPr>
            <a:r>
              <a:rPr lang="en-US" sz="3200" dirty="0">
                <a:solidFill>
                  <a:schemeClr val="tx2">
                    <a:lumMod val="50000"/>
                  </a:schemeClr>
                </a:solidFill>
                <a:latin typeface="Calibri" pitchFamily="34" charset="0"/>
              </a:rPr>
              <a:t>Status of required plans, permits and environmental /cultural assessments</a:t>
            </a:r>
          </a:p>
          <a:p>
            <a:pPr marL="461963">
              <a:buClr>
                <a:srgbClr val="FF6600"/>
              </a:buClr>
            </a:pPr>
            <a:r>
              <a:rPr lang="en-US" sz="3200" dirty="0">
                <a:solidFill>
                  <a:schemeClr val="tx2">
                    <a:lumMod val="50000"/>
                  </a:schemeClr>
                </a:solidFill>
                <a:latin typeface="Calibri" pitchFamily="34" charset="0"/>
              </a:rPr>
              <a:t>Obstacles mitigated</a:t>
            </a:r>
          </a:p>
          <a:p>
            <a:pPr marL="0" indent="0">
              <a:buNone/>
            </a:pPr>
            <a:endParaRPr lang="en-US" sz="3200" dirty="0">
              <a:solidFill>
                <a:srgbClr val="002060"/>
              </a:solidFill>
            </a:endParaRPr>
          </a:p>
        </p:txBody>
      </p:sp>
    </p:spTree>
    <p:extLst>
      <p:ext uri="{BB962C8B-B14F-4D97-AF65-F5344CB8AC3E}">
        <p14:creationId xmlns:p14="http://schemas.microsoft.com/office/powerpoint/2010/main" val="197028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a:t>
            </a:r>
            <a:r>
              <a:rPr lang="en-US" dirty="0" smtClean="0"/>
              <a:t>Questions</a:t>
            </a:r>
            <a:endParaRPr lang="en-US" dirty="0"/>
          </a:p>
        </p:txBody>
      </p:sp>
      <p:sp>
        <p:nvSpPr>
          <p:cNvPr id="3" name="Content Placeholder 2"/>
          <p:cNvSpPr>
            <a:spLocks noGrp="1"/>
          </p:cNvSpPr>
          <p:nvPr>
            <p:ph sz="half" idx="1"/>
          </p:nvPr>
        </p:nvSpPr>
        <p:spPr>
          <a:xfrm>
            <a:off x="337268" y="2592650"/>
            <a:ext cx="5268401" cy="1088134"/>
          </a:xfrm>
        </p:spPr>
        <p:txBody>
          <a:bodyPr>
            <a:normAutofit fontScale="55000" lnSpcReduction="20000"/>
          </a:bodyPr>
          <a:lstStyle/>
          <a:p>
            <a:pPr>
              <a:buNone/>
            </a:pPr>
            <a:endParaRPr lang="en-US" sz="1200" dirty="0"/>
          </a:p>
          <a:p>
            <a:pPr lvl="1"/>
            <a:r>
              <a:rPr lang="en-US" sz="3200" dirty="0" smtClean="0"/>
              <a:t>Extent project addresses need		</a:t>
            </a:r>
          </a:p>
          <a:p>
            <a:pPr lvl="1"/>
            <a:r>
              <a:rPr lang="en-US" sz="3200" dirty="0" smtClean="0"/>
              <a:t>Benefit </a:t>
            </a:r>
            <a:r>
              <a:rPr lang="en-US" sz="3200" dirty="0"/>
              <a:t>to low- and moderate-income </a:t>
            </a:r>
            <a:r>
              <a:rPr lang="en-US" sz="3200" dirty="0" smtClean="0"/>
              <a:t>persons</a:t>
            </a:r>
            <a:endParaRPr lang="en-US" sz="3200" dirty="0"/>
          </a:p>
        </p:txBody>
      </p:sp>
      <p:sp>
        <p:nvSpPr>
          <p:cNvPr id="19" name="Rectangle 18"/>
          <p:cNvSpPr/>
          <p:nvPr/>
        </p:nvSpPr>
        <p:spPr>
          <a:xfrm>
            <a:off x="838201" y="1668204"/>
            <a:ext cx="10515599" cy="757130"/>
          </a:xfrm>
          <a:prstGeom prst="rect">
            <a:avLst/>
          </a:prstGeom>
        </p:spPr>
        <p:txBody>
          <a:bodyPr wrap="square">
            <a:spAutoFit/>
          </a:bodyPr>
          <a:lstStyle/>
          <a:p>
            <a:pPr marL="228600" indent="-228600">
              <a:lnSpc>
                <a:spcPct val="90000"/>
              </a:lnSpc>
              <a:spcBef>
                <a:spcPts val="1200"/>
              </a:spcBef>
              <a:buClr>
                <a:schemeClr val="tx2"/>
              </a:buClr>
            </a:pPr>
            <a:r>
              <a:rPr lang="en-US" sz="2400" u="sng" dirty="0">
                <a:solidFill>
                  <a:srgbClr val="3B71B3"/>
                </a:solidFill>
              </a:rPr>
              <a:t>Results Statement </a:t>
            </a:r>
            <a:r>
              <a:rPr lang="en-US" sz="2400" dirty="0">
                <a:solidFill>
                  <a:srgbClr val="3B71B3"/>
                </a:solidFill>
              </a:rPr>
              <a:t>– </a:t>
            </a:r>
            <a:r>
              <a:rPr lang="en-US" sz="2400" dirty="0">
                <a:solidFill>
                  <a:schemeClr val="accent2"/>
                </a:solidFill>
              </a:rPr>
              <a:t>How project will address the need and benefit LMI persons, and results measurement.</a:t>
            </a:r>
          </a:p>
        </p:txBody>
      </p:sp>
      <p:pic>
        <p:nvPicPr>
          <p:cNvPr id="20" name="Content Placeholder 19"/>
          <p:cNvPicPr>
            <a:picLocks noGrp="1"/>
          </p:cNvPicPr>
          <p:nvPr>
            <p:ph sz="half" idx="11"/>
          </p:nvPr>
        </p:nvPicPr>
        <p:blipFill rotWithShape="1">
          <a:blip r:embed="rId3"/>
          <a:srcRect l="1603" t="24375" r="1904" b="8976"/>
          <a:stretch/>
        </p:blipFill>
        <p:spPr bwMode="auto">
          <a:xfrm>
            <a:off x="1270993" y="3848100"/>
            <a:ext cx="9408713" cy="2328863"/>
          </a:xfrm>
          <a:prstGeom prst="rect">
            <a:avLst/>
          </a:prstGeom>
          <a:ln>
            <a:noFill/>
          </a:ln>
          <a:extLst>
            <a:ext uri="{53640926-AAD7-44D8-BBD7-CCE9431645EC}">
              <a14:shadowObscured xmlns:a14="http://schemas.microsoft.com/office/drawing/2010/main"/>
            </a:ext>
          </a:extLst>
        </p:spPr>
      </p:pic>
      <p:sp>
        <p:nvSpPr>
          <p:cNvPr id="23" name="Content Placeholder 2"/>
          <p:cNvSpPr>
            <a:spLocks noGrp="1"/>
          </p:cNvSpPr>
          <p:nvPr>
            <p:ph sz="half" idx="1"/>
          </p:nvPr>
        </p:nvSpPr>
        <p:spPr>
          <a:xfrm>
            <a:off x="5311471" y="2519893"/>
            <a:ext cx="6305385" cy="1197270"/>
          </a:xfrm>
        </p:spPr>
        <p:txBody>
          <a:bodyPr>
            <a:normAutofit fontScale="55000" lnSpcReduction="20000"/>
          </a:bodyPr>
          <a:lstStyle/>
          <a:p>
            <a:pPr>
              <a:buNone/>
            </a:pPr>
            <a:endParaRPr lang="en-US" sz="1200" dirty="0"/>
          </a:p>
          <a:p>
            <a:pPr lvl="1"/>
            <a:r>
              <a:rPr lang="en-US" sz="3200" dirty="0" smtClean="0"/>
              <a:t>Direct and indirect effects on community</a:t>
            </a:r>
          </a:p>
          <a:p>
            <a:pPr marL="457200" lvl="1" indent="0">
              <a:buNone/>
            </a:pPr>
            <a:r>
              <a:rPr lang="en-US" sz="3200" dirty="0" smtClean="0"/>
              <a:t>	</a:t>
            </a:r>
          </a:p>
          <a:p>
            <a:pPr lvl="1"/>
            <a:r>
              <a:rPr lang="en-US" sz="3200" dirty="0" smtClean="0"/>
              <a:t>Why is project a good return of taxpayer investment</a:t>
            </a:r>
            <a:endParaRPr lang="en-US" sz="3200" dirty="0"/>
          </a:p>
        </p:txBody>
      </p:sp>
    </p:spTree>
    <p:extLst>
      <p:ext uri="{BB962C8B-B14F-4D97-AF65-F5344CB8AC3E}">
        <p14:creationId xmlns:p14="http://schemas.microsoft.com/office/powerpoint/2010/main" val="3117590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Statements Completion</a:t>
            </a:r>
            <a:endParaRPr lang="en-US" dirty="0"/>
          </a:p>
        </p:txBody>
      </p:sp>
      <p:sp>
        <p:nvSpPr>
          <p:cNvPr id="4" name="Content Placeholder 3"/>
          <p:cNvSpPr>
            <a:spLocks noGrp="1"/>
          </p:cNvSpPr>
          <p:nvPr>
            <p:ph sz="half" idx="1"/>
          </p:nvPr>
        </p:nvSpPr>
        <p:spPr>
          <a:xfrm>
            <a:off x="838200" y="1825624"/>
            <a:ext cx="10595776" cy="2452177"/>
          </a:xfrm>
        </p:spPr>
        <p:txBody>
          <a:bodyPr>
            <a:normAutofit fontScale="92500" lnSpcReduction="10000"/>
          </a:bodyPr>
          <a:lstStyle/>
          <a:p>
            <a:pPr marL="514350" indent="-514350">
              <a:buAutoNum type="arabicPeriod"/>
            </a:pPr>
            <a:r>
              <a:rPr lang="en-US" dirty="0" smtClean="0"/>
              <a:t>Complete all applicable Narrative Statements</a:t>
            </a:r>
          </a:p>
          <a:p>
            <a:pPr marL="514350" indent="-514350">
              <a:buAutoNum type="arabicPeriod"/>
            </a:pPr>
            <a:endParaRPr lang="en-US" sz="1000" dirty="0" smtClean="0"/>
          </a:p>
          <a:p>
            <a:pPr marL="514350" indent="-514350">
              <a:buAutoNum type="arabicPeriod"/>
            </a:pPr>
            <a:r>
              <a:rPr lang="en-US" dirty="0" smtClean="0"/>
              <a:t>Upload document to </a:t>
            </a:r>
            <a:r>
              <a:rPr lang="en-US" i="1" dirty="0" smtClean="0"/>
              <a:t>Your Uploaded Documents Tab</a:t>
            </a:r>
          </a:p>
          <a:p>
            <a:pPr marL="514350" indent="-514350">
              <a:buAutoNum type="arabicPeriod"/>
            </a:pPr>
            <a:endParaRPr lang="en-US" sz="1100" i="1" dirty="0" smtClean="0"/>
          </a:p>
          <a:p>
            <a:pPr marL="514350" indent="-514350">
              <a:buFont typeface="Arial" panose="020B0604020202020204" pitchFamily="34" charset="0"/>
              <a:buAutoNum type="arabicPeriod"/>
            </a:pPr>
            <a:r>
              <a:rPr lang="en-US" dirty="0"/>
              <a:t>Answer Narrative Question after Narrative responses </a:t>
            </a:r>
            <a:r>
              <a:rPr lang="en-US" dirty="0" smtClean="0"/>
              <a:t>uploaded</a:t>
            </a:r>
          </a:p>
          <a:p>
            <a:pPr marL="514350" indent="-514350">
              <a:buFont typeface="Arial" panose="020B0604020202020204" pitchFamily="34" charset="0"/>
              <a:buAutoNum type="arabicPeriod"/>
            </a:pPr>
            <a:endParaRPr lang="en-US" sz="500" dirty="0"/>
          </a:p>
          <a:p>
            <a:pPr marL="0" indent="0" algn="ctr">
              <a:buNone/>
            </a:pPr>
            <a:r>
              <a:rPr lang="en-US" dirty="0" smtClean="0"/>
              <a:t>  </a:t>
            </a:r>
            <a:r>
              <a:rPr lang="en-US" i="1" dirty="0" smtClean="0"/>
              <a:t>All Steps Required for application submittal</a:t>
            </a:r>
            <a:endParaRPr lang="en-US" i="1" dirty="0"/>
          </a:p>
        </p:txBody>
      </p:sp>
      <p:pic>
        <p:nvPicPr>
          <p:cNvPr id="6" name="Content Placeholder 5"/>
          <p:cNvPicPr>
            <a:picLocks noGrp="1"/>
          </p:cNvPicPr>
          <p:nvPr>
            <p:ph sz="half" idx="2"/>
          </p:nvPr>
        </p:nvPicPr>
        <p:blipFill rotWithShape="1">
          <a:blip r:embed="rId3"/>
          <a:srcRect t="13817"/>
          <a:stretch/>
        </p:blipFill>
        <p:spPr>
          <a:xfrm>
            <a:off x="564543" y="4389120"/>
            <a:ext cx="10789257" cy="1693628"/>
          </a:xfrm>
          <a:prstGeom prst="rect">
            <a:avLst/>
          </a:prstGeom>
        </p:spPr>
      </p:pic>
    </p:spTree>
    <p:extLst>
      <p:ext uri="{BB962C8B-B14F-4D97-AF65-F5344CB8AC3E}">
        <p14:creationId xmlns:p14="http://schemas.microsoft.com/office/powerpoint/2010/main" val="3355326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State CDBG</a:t>
            </a:r>
          </a:p>
        </p:txBody>
      </p:sp>
      <p:sp>
        <p:nvSpPr>
          <p:cNvPr id="3" name="Content Placeholder 2"/>
          <p:cNvSpPr>
            <a:spLocks noGrp="1"/>
          </p:cNvSpPr>
          <p:nvPr>
            <p:ph sz="half" idx="1"/>
          </p:nvPr>
        </p:nvSpPr>
        <p:spPr>
          <a:xfrm>
            <a:off x="838200" y="1825625"/>
            <a:ext cx="5321531" cy="4351338"/>
          </a:xfrm>
        </p:spPr>
        <p:txBody>
          <a:bodyPr/>
          <a:lstStyle/>
          <a:p>
            <a:pPr>
              <a:spcBef>
                <a:spcPts val="600"/>
              </a:spcBef>
              <a:spcAft>
                <a:spcPct val="0"/>
              </a:spcAft>
              <a:buFontTx/>
              <a:buChar char="•"/>
            </a:pPr>
            <a:r>
              <a:rPr lang="en-US" dirty="0" smtClean="0"/>
              <a:t>State </a:t>
            </a:r>
            <a:r>
              <a:rPr lang="en-US" dirty="0"/>
              <a:t>receives an annual CDBG allocation for rural (non-entitlement) </a:t>
            </a:r>
            <a:r>
              <a:rPr lang="en-US" dirty="0" smtClean="0"/>
              <a:t>areas</a:t>
            </a:r>
          </a:p>
          <a:p>
            <a:pPr>
              <a:spcBef>
                <a:spcPts val="600"/>
              </a:spcBef>
              <a:spcAft>
                <a:spcPct val="0"/>
              </a:spcAft>
              <a:buFontTx/>
              <a:buChar char="•"/>
            </a:pPr>
            <a:r>
              <a:rPr lang="en-US" dirty="0" smtClean="0"/>
              <a:t>State sets method of distribution</a:t>
            </a:r>
            <a:endParaRPr lang="en-US" dirty="0"/>
          </a:p>
          <a:p>
            <a:pPr>
              <a:spcBef>
                <a:spcPts val="600"/>
              </a:spcBef>
              <a:spcAft>
                <a:spcPct val="0"/>
              </a:spcAft>
              <a:buFontTx/>
              <a:buChar char="•"/>
            </a:pPr>
            <a:r>
              <a:rPr lang="en-US" dirty="0" smtClean="0"/>
              <a:t>2020 FY </a:t>
            </a:r>
            <a:r>
              <a:rPr lang="en-US" dirty="0"/>
              <a:t>= </a:t>
            </a:r>
            <a:r>
              <a:rPr lang="en-US" dirty="0" smtClean="0"/>
              <a:t>July 20 - June 21</a:t>
            </a:r>
          </a:p>
          <a:p>
            <a:pPr>
              <a:spcBef>
                <a:spcPts val="600"/>
              </a:spcBef>
              <a:spcAft>
                <a:spcPct val="0"/>
              </a:spcAft>
              <a:buFontTx/>
              <a:buChar char="•"/>
            </a:pPr>
            <a:endParaRPr lang="en-US" dirty="0" smtClean="0"/>
          </a:p>
          <a:p>
            <a:pPr>
              <a:spcBef>
                <a:spcPts val="600"/>
              </a:spcBef>
              <a:spcAft>
                <a:spcPct val="0"/>
              </a:spcAft>
              <a:buFontTx/>
              <a:buChar char="•"/>
            </a:pPr>
            <a:r>
              <a:rPr lang="en-US" dirty="0" smtClean="0">
                <a:solidFill>
                  <a:schemeClr val="accent6"/>
                </a:solidFill>
                <a:hlinkClick r:id="rId3"/>
              </a:rPr>
              <a:t>www.commerce.wa.gov\CDBG</a:t>
            </a:r>
            <a:endParaRPr lang="en-US" dirty="0" smtClean="0">
              <a:solidFill>
                <a:schemeClr val="accent6"/>
              </a:solidFill>
            </a:endParaRPr>
          </a:p>
          <a:p>
            <a:pPr>
              <a:spcBef>
                <a:spcPts val="600"/>
              </a:spcBef>
              <a:spcAft>
                <a:spcPct val="0"/>
              </a:spcAft>
              <a:buFontTx/>
              <a:buChar char="•"/>
            </a:pPr>
            <a:r>
              <a:rPr lang="en-US" dirty="0" smtClean="0">
                <a:solidFill>
                  <a:schemeClr val="accent6"/>
                </a:solidFill>
              </a:rPr>
              <a:t>CDBG staff listing</a:t>
            </a:r>
          </a:p>
          <a:p>
            <a:pPr marL="0" indent="0">
              <a:spcBef>
                <a:spcPts val="0"/>
              </a:spcBef>
              <a:spcAft>
                <a:spcPct val="0"/>
              </a:spcAft>
              <a:buNone/>
            </a:pPr>
            <a:endParaRPr lang="en-US" dirty="0" smtClean="0"/>
          </a:p>
          <a:p>
            <a:pPr marL="0" indent="0">
              <a:spcBef>
                <a:spcPts val="0"/>
              </a:spcBef>
              <a:spcAft>
                <a:spcPct val="0"/>
              </a:spcAft>
              <a:buNone/>
            </a:pPr>
            <a:endParaRPr lang="en-US" dirty="0"/>
          </a:p>
          <a:p>
            <a:pPr marL="0" indent="0">
              <a:buNone/>
            </a:pPr>
            <a:endParaRPr lang="en-US" dirty="0"/>
          </a:p>
        </p:txBody>
      </p:sp>
      <p:sp>
        <p:nvSpPr>
          <p:cNvPr id="4" name="Content Placeholder 3"/>
          <p:cNvSpPr>
            <a:spLocks noGrp="1"/>
          </p:cNvSpPr>
          <p:nvPr>
            <p:ph sz="half" idx="2"/>
          </p:nvPr>
        </p:nvSpPr>
        <p:spPr>
          <a:xfrm>
            <a:off x="6400800" y="1825625"/>
            <a:ext cx="4953000" cy="4351338"/>
          </a:xfrm>
        </p:spPr>
        <p:txBody>
          <a:bodyPr/>
          <a:lstStyle/>
          <a:p>
            <a:pPr>
              <a:spcBef>
                <a:spcPts val="600"/>
              </a:spcBef>
              <a:spcAft>
                <a:spcPct val="0"/>
              </a:spcAft>
              <a:buFontTx/>
              <a:buChar char="•"/>
            </a:pPr>
            <a:r>
              <a:rPr lang="en-US" dirty="0"/>
              <a:t>State proposes to offer up to </a:t>
            </a:r>
            <a:r>
              <a:rPr lang="en-US" dirty="0" smtClean="0"/>
              <a:t>four </a:t>
            </a:r>
            <a:r>
              <a:rPr lang="en-US" dirty="0"/>
              <a:t>CDBG types of grants: </a:t>
            </a:r>
            <a:endParaRPr lang="en-US" dirty="0" smtClean="0">
              <a:solidFill>
                <a:schemeClr val="accent1">
                  <a:lumMod val="75000"/>
                </a:schemeClr>
              </a:solidFill>
            </a:endParaRPr>
          </a:p>
          <a:p>
            <a:pPr marL="1143000" indent="-457200">
              <a:spcBef>
                <a:spcPts val="0"/>
              </a:spcBef>
              <a:spcAft>
                <a:spcPct val="0"/>
              </a:spcAft>
            </a:pPr>
            <a:r>
              <a:rPr lang="en-US" dirty="0" smtClean="0">
                <a:solidFill>
                  <a:schemeClr val="accent6"/>
                </a:solidFill>
              </a:rPr>
              <a:t>Economic Opportunity</a:t>
            </a:r>
          </a:p>
          <a:p>
            <a:pPr marL="1143000" indent="-457200">
              <a:spcBef>
                <a:spcPts val="0"/>
              </a:spcBef>
              <a:spcAft>
                <a:spcPct val="0"/>
              </a:spcAft>
            </a:pPr>
            <a:r>
              <a:rPr lang="en-US" dirty="0" smtClean="0">
                <a:solidFill>
                  <a:schemeClr val="accent6"/>
                </a:solidFill>
              </a:rPr>
              <a:t>General Purpose</a:t>
            </a:r>
          </a:p>
          <a:p>
            <a:pPr marL="1143000" indent="-457200">
              <a:spcBef>
                <a:spcPts val="0"/>
              </a:spcBef>
              <a:spcAft>
                <a:spcPct val="0"/>
              </a:spcAft>
            </a:pPr>
            <a:r>
              <a:rPr lang="en-US" dirty="0" smtClean="0"/>
              <a:t>Housing </a:t>
            </a:r>
            <a:r>
              <a:rPr lang="en-US" dirty="0"/>
              <a:t>Enhancement </a:t>
            </a:r>
          </a:p>
          <a:p>
            <a:pPr marL="1143000" indent="-457200">
              <a:spcBef>
                <a:spcPts val="0"/>
              </a:spcBef>
              <a:spcAft>
                <a:spcPct val="0"/>
              </a:spcAft>
            </a:pPr>
            <a:r>
              <a:rPr lang="en-US" dirty="0"/>
              <a:t>Public </a:t>
            </a:r>
            <a:r>
              <a:rPr lang="en-US" dirty="0" smtClean="0"/>
              <a:t>Services</a:t>
            </a:r>
            <a:endParaRPr lang="en-US" dirty="0"/>
          </a:p>
          <a:p>
            <a:pPr>
              <a:spcBef>
                <a:spcPts val="0"/>
              </a:spcBef>
            </a:pPr>
            <a:endParaRPr lang="en-US" dirty="0" smtClean="0"/>
          </a:p>
          <a:p>
            <a:pPr>
              <a:spcBef>
                <a:spcPts val="0"/>
              </a:spcBef>
            </a:pPr>
            <a:endParaRPr lang="en-US" dirty="0" smtClean="0"/>
          </a:p>
          <a:p>
            <a:pPr>
              <a:spcBef>
                <a:spcPts val="600"/>
              </a:spcBef>
            </a:pPr>
            <a:r>
              <a:rPr lang="en-US" dirty="0" smtClean="0"/>
              <a:t>Contingent on approval of 2020 Action Plan</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1659433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a:t>
            </a:r>
            <a:endParaRPr lang="en-US" dirty="0"/>
          </a:p>
        </p:txBody>
      </p:sp>
      <p:sp>
        <p:nvSpPr>
          <p:cNvPr id="3" name="Text Placeholder 2"/>
          <p:cNvSpPr>
            <a:spLocks noGrp="1"/>
          </p:cNvSpPr>
          <p:nvPr>
            <p:ph type="body" idx="1"/>
          </p:nvPr>
        </p:nvSpPr>
        <p:spPr>
          <a:xfrm>
            <a:off x="249382" y="4589463"/>
            <a:ext cx="11540836" cy="1500187"/>
          </a:xfrm>
        </p:spPr>
        <p:txBody>
          <a:bodyPr>
            <a:normAutofit/>
          </a:bodyPr>
          <a:lstStyle/>
          <a:p>
            <a:pPr marL="801688" indent="-342900">
              <a:buClr>
                <a:schemeClr val="bg1"/>
              </a:buClr>
              <a:buFont typeface="Arial" panose="020B0604020202020204" pitchFamily="34" charset="0"/>
              <a:buChar char="•"/>
            </a:pPr>
            <a:r>
              <a:rPr lang="en-US" dirty="0" smtClean="0"/>
              <a:t>Project and Application Development Tips</a:t>
            </a:r>
            <a:endParaRPr lang="en-US" dirty="0"/>
          </a:p>
          <a:p>
            <a:pPr marL="342900" indent="-342900">
              <a:buClr>
                <a:schemeClr val="bg1"/>
              </a:buClr>
              <a:buFont typeface="Arial" panose="020B0604020202020204" pitchFamily="34" charset="0"/>
              <a:buChar char="•"/>
            </a:pPr>
            <a:endParaRPr lang="en-US" dirty="0"/>
          </a:p>
          <a:p>
            <a:pPr marL="342900" indent="-342900" algn="r">
              <a:buFont typeface="Arial" panose="020B0604020202020204" pitchFamily="34" charset="0"/>
              <a:buChar char="•"/>
            </a:pPr>
            <a:r>
              <a:rPr lang="en-US" sz="1900" i="1" dirty="0"/>
              <a:t>Remember - Application Documents are available at the </a:t>
            </a:r>
            <a:r>
              <a:rPr lang="en-US" sz="1900" i="1" dirty="0" err="1"/>
              <a:t>ZoomGrants</a:t>
            </a:r>
            <a:r>
              <a:rPr lang="en-US" sz="1900" i="1" dirty="0"/>
              <a:t> Library Tab &amp; CDBG Website</a:t>
            </a:r>
          </a:p>
          <a:p>
            <a:pPr marL="342900" indent="-342900">
              <a:buFont typeface="Arial" panose="020B0604020202020204" pitchFamily="34" charset="0"/>
              <a:buChar char="•"/>
            </a:pPr>
            <a:endParaRPr lang="en-US" sz="1900" dirty="0"/>
          </a:p>
        </p:txBody>
      </p:sp>
    </p:spTree>
    <p:extLst>
      <p:ext uri="{BB962C8B-B14F-4D97-AF65-F5344CB8AC3E}">
        <p14:creationId xmlns:p14="http://schemas.microsoft.com/office/powerpoint/2010/main" val="132149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Process</a:t>
            </a:r>
          </a:p>
        </p:txBody>
      </p:sp>
      <p:sp>
        <p:nvSpPr>
          <p:cNvPr id="3" name="Content Placeholder 2"/>
          <p:cNvSpPr>
            <a:spLocks noGrp="1"/>
          </p:cNvSpPr>
          <p:nvPr>
            <p:ph sz="half" idx="1"/>
          </p:nvPr>
        </p:nvSpPr>
        <p:spPr/>
        <p:txBody>
          <a:bodyPr>
            <a:normAutofit fontScale="77500" lnSpcReduction="20000"/>
          </a:bodyPr>
          <a:lstStyle/>
          <a:p>
            <a:pPr marL="0" indent="0">
              <a:spcBef>
                <a:spcPct val="25000"/>
              </a:spcBef>
              <a:spcAft>
                <a:spcPct val="0"/>
              </a:spcAft>
              <a:buNone/>
            </a:pPr>
            <a:r>
              <a:rPr lang="en-US" sz="3300" u="sng" dirty="0">
                <a:solidFill>
                  <a:schemeClr val="accent6"/>
                </a:solidFill>
              </a:rPr>
              <a:t>Threshold review </a:t>
            </a:r>
            <a:r>
              <a:rPr lang="en-US" sz="3300" u="sng" dirty="0" smtClean="0">
                <a:solidFill>
                  <a:schemeClr val="accent6"/>
                </a:solidFill>
              </a:rPr>
              <a:t>for eligibility</a:t>
            </a:r>
          </a:p>
          <a:p>
            <a:pPr marL="0" indent="0">
              <a:spcBef>
                <a:spcPct val="25000"/>
              </a:spcBef>
              <a:spcAft>
                <a:spcPct val="0"/>
              </a:spcAft>
              <a:buNone/>
            </a:pPr>
            <a:endParaRPr lang="en-US" sz="1300" dirty="0" smtClean="0">
              <a:solidFill>
                <a:schemeClr val="tx1"/>
              </a:solidFill>
            </a:endParaRPr>
          </a:p>
          <a:p>
            <a:pPr>
              <a:spcBef>
                <a:spcPct val="25000"/>
              </a:spcBef>
              <a:spcAft>
                <a:spcPct val="0"/>
              </a:spcAft>
            </a:pPr>
            <a:r>
              <a:rPr lang="en-US" sz="3100" dirty="0" smtClean="0">
                <a:solidFill>
                  <a:srgbClr val="FF6600"/>
                </a:solidFill>
              </a:rPr>
              <a:t>Issues </a:t>
            </a:r>
            <a:r>
              <a:rPr lang="en-US" sz="3100" dirty="0">
                <a:solidFill>
                  <a:srgbClr val="FF6600"/>
                </a:solidFill>
              </a:rPr>
              <a:t>may reduce Capacity narrative </a:t>
            </a:r>
            <a:r>
              <a:rPr lang="en-US" sz="3100" dirty="0" smtClean="0">
                <a:solidFill>
                  <a:srgbClr val="FF6600"/>
                </a:solidFill>
              </a:rPr>
              <a:t>score</a:t>
            </a:r>
          </a:p>
          <a:p>
            <a:pPr marL="0" indent="0">
              <a:spcBef>
                <a:spcPct val="25000"/>
              </a:spcBef>
              <a:spcAft>
                <a:spcPct val="0"/>
              </a:spcAft>
              <a:buNone/>
            </a:pPr>
            <a:endParaRPr lang="en-US" dirty="0">
              <a:solidFill>
                <a:schemeClr val="tx1"/>
              </a:solidFill>
            </a:endParaRPr>
          </a:p>
          <a:p>
            <a:pPr marL="0" indent="0">
              <a:spcBef>
                <a:spcPct val="25000"/>
              </a:spcBef>
              <a:spcAft>
                <a:spcPct val="0"/>
              </a:spcAft>
              <a:buNone/>
            </a:pPr>
            <a:r>
              <a:rPr lang="en-US" sz="3300" u="sng" dirty="0">
                <a:solidFill>
                  <a:schemeClr val="accent6"/>
                </a:solidFill>
              </a:rPr>
              <a:t>Rating and </a:t>
            </a:r>
            <a:r>
              <a:rPr lang="en-US" sz="3300" u="sng" dirty="0" smtClean="0">
                <a:solidFill>
                  <a:schemeClr val="accent6"/>
                </a:solidFill>
              </a:rPr>
              <a:t>selection</a:t>
            </a:r>
          </a:p>
          <a:p>
            <a:pPr marL="0" indent="0">
              <a:spcBef>
                <a:spcPct val="25000"/>
              </a:spcBef>
              <a:spcAft>
                <a:spcPct val="0"/>
              </a:spcAft>
              <a:buNone/>
            </a:pPr>
            <a:endParaRPr lang="en-US" sz="1300" dirty="0" smtClean="0"/>
          </a:p>
          <a:p>
            <a:pPr>
              <a:spcBef>
                <a:spcPct val="25000"/>
              </a:spcBef>
              <a:spcAft>
                <a:spcPct val="0"/>
              </a:spcAft>
            </a:pPr>
            <a:r>
              <a:rPr lang="en-US" sz="3100" dirty="0" smtClean="0"/>
              <a:t>Must </a:t>
            </a:r>
            <a:r>
              <a:rPr lang="en-US" sz="3100" dirty="0"/>
              <a:t>receive at least 65 </a:t>
            </a:r>
            <a:r>
              <a:rPr lang="en-US" sz="3100" dirty="0" smtClean="0"/>
              <a:t>points</a:t>
            </a:r>
          </a:p>
          <a:p>
            <a:pPr>
              <a:spcBef>
                <a:spcPct val="25000"/>
              </a:spcBef>
              <a:spcAft>
                <a:spcPct val="0"/>
              </a:spcAft>
            </a:pPr>
            <a:endParaRPr lang="en-US" sz="1300" dirty="0" smtClean="0"/>
          </a:p>
          <a:p>
            <a:pPr>
              <a:spcBef>
                <a:spcPct val="25000"/>
              </a:spcBef>
              <a:spcAft>
                <a:spcPct val="0"/>
              </a:spcAft>
            </a:pPr>
            <a:r>
              <a:rPr lang="en-US" sz="3100" dirty="0" smtClean="0"/>
              <a:t>Highest </a:t>
            </a:r>
            <a:r>
              <a:rPr lang="en-US" sz="3100" dirty="0"/>
              <a:t>ranking application from each priority project category </a:t>
            </a:r>
            <a:r>
              <a:rPr lang="en-US" sz="3100" dirty="0" smtClean="0"/>
              <a:t>receiving </a:t>
            </a:r>
            <a:r>
              <a:rPr lang="en-US" sz="3100" dirty="0"/>
              <a:t>at least 65 points will be </a:t>
            </a:r>
            <a:r>
              <a:rPr lang="en-US" sz="3100" dirty="0" smtClean="0"/>
              <a:t>funded:</a:t>
            </a:r>
          </a:p>
          <a:p>
            <a:pPr>
              <a:spcBef>
                <a:spcPct val="25000"/>
              </a:spcBef>
              <a:spcAft>
                <a:spcPct val="0"/>
              </a:spcAft>
            </a:pPr>
            <a:endParaRPr lang="en-US" sz="600" dirty="0" smtClean="0"/>
          </a:p>
          <a:p>
            <a:pPr>
              <a:spcBef>
                <a:spcPct val="25000"/>
              </a:spcBef>
              <a:spcAft>
                <a:spcPct val="0"/>
              </a:spcAft>
              <a:buFont typeface="Wingdings" panose="05000000000000000000" pitchFamily="2" charset="2"/>
              <a:buChar char="Ø"/>
            </a:pPr>
            <a:r>
              <a:rPr lang="en-US" sz="2300" dirty="0" smtClean="0">
                <a:solidFill>
                  <a:schemeClr val="accent5">
                    <a:lumMod val="75000"/>
                  </a:schemeClr>
                </a:solidFill>
              </a:rPr>
              <a:t>Sewer</a:t>
            </a:r>
            <a:r>
              <a:rPr lang="en-US" sz="2300" dirty="0">
                <a:solidFill>
                  <a:schemeClr val="accent5">
                    <a:lumMod val="75000"/>
                  </a:schemeClr>
                </a:solidFill>
              </a:rPr>
              <a:t>, water, transportation, community facilities, economic development, housing, and planning-only</a:t>
            </a:r>
          </a:p>
          <a:p>
            <a:endParaRPr lang="en-US" dirty="0"/>
          </a:p>
        </p:txBody>
      </p:sp>
      <p:sp>
        <p:nvSpPr>
          <p:cNvPr id="4" name="Content Placeholder 3"/>
          <p:cNvSpPr>
            <a:spLocks noGrp="1"/>
          </p:cNvSpPr>
          <p:nvPr>
            <p:ph sz="half" idx="2"/>
          </p:nvPr>
        </p:nvSpPr>
        <p:spPr>
          <a:xfrm>
            <a:off x="6172200" y="1825625"/>
            <a:ext cx="5299364" cy="4351338"/>
          </a:xfrm>
        </p:spPr>
        <p:txBody>
          <a:bodyPr>
            <a:normAutofit/>
          </a:bodyPr>
          <a:lstStyle/>
          <a:p>
            <a:pPr marL="457200" lvl="1" indent="0">
              <a:buNone/>
            </a:pPr>
            <a:r>
              <a:rPr lang="en-US" sz="3000" dirty="0" smtClean="0"/>
              <a:t>Rating points up to 100:</a:t>
            </a:r>
          </a:p>
          <a:p>
            <a:pPr marL="457200" lvl="1" indent="0">
              <a:buNone/>
            </a:pPr>
            <a:endParaRPr lang="en-US" sz="1000" dirty="0" smtClean="0"/>
          </a:p>
          <a:p>
            <a:pPr lvl="1">
              <a:spcBef>
                <a:spcPts val="0"/>
              </a:spcBef>
            </a:pPr>
            <a:r>
              <a:rPr lang="en-US" sz="3000" dirty="0" smtClean="0"/>
              <a:t>Financial </a:t>
            </a:r>
            <a:r>
              <a:rPr lang="en-US" sz="3000" dirty="0"/>
              <a:t>Review </a:t>
            </a:r>
            <a:r>
              <a:rPr lang="en-US" sz="3000" dirty="0" smtClean="0"/>
              <a:t>- 20 </a:t>
            </a:r>
          </a:p>
          <a:p>
            <a:pPr lvl="1">
              <a:spcBef>
                <a:spcPts val="0"/>
              </a:spcBef>
            </a:pPr>
            <a:endParaRPr lang="en-US" sz="500" dirty="0" smtClean="0"/>
          </a:p>
          <a:p>
            <a:pPr lvl="1">
              <a:spcBef>
                <a:spcPts val="0"/>
              </a:spcBef>
            </a:pPr>
            <a:endParaRPr lang="en-US" sz="500" dirty="0" smtClean="0"/>
          </a:p>
          <a:p>
            <a:pPr lvl="1">
              <a:spcBef>
                <a:spcPts val="0"/>
              </a:spcBef>
            </a:pPr>
            <a:r>
              <a:rPr lang="en-US" sz="3000" dirty="0" smtClean="0"/>
              <a:t>Need - 20 </a:t>
            </a:r>
          </a:p>
          <a:p>
            <a:pPr lvl="1">
              <a:spcBef>
                <a:spcPts val="0"/>
              </a:spcBef>
            </a:pPr>
            <a:endParaRPr lang="en-US" sz="500" dirty="0" smtClean="0"/>
          </a:p>
          <a:p>
            <a:pPr lvl="1">
              <a:spcBef>
                <a:spcPts val="0"/>
              </a:spcBef>
            </a:pPr>
            <a:r>
              <a:rPr lang="en-US" sz="3000" dirty="0" smtClean="0"/>
              <a:t>Capacity - 20 </a:t>
            </a:r>
          </a:p>
          <a:p>
            <a:pPr lvl="1">
              <a:spcBef>
                <a:spcPts val="0"/>
              </a:spcBef>
            </a:pPr>
            <a:endParaRPr lang="en-US" sz="500" dirty="0" smtClean="0"/>
          </a:p>
          <a:p>
            <a:pPr lvl="1">
              <a:spcBef>
                <a:spcPts val="0"/>
              </a:spcBef>
            </a:pPr>
            <a:endParaRPr lang="en-US" sz="500" dirty="0"/>
          </a:p>
          <a:p>
            <a:pPr lvl="1">
              <a:spcBef>
                <a:spcPts val="0"/>
              </a:spcBef>
            </a:pPr>
            <a:r>
              <a:rPr lang="en-US" sz="3000" dirty="0" smtClean="0"/>
              <a:t>Readiness/Feasibility - 20</a:t>
            </a:r>
            <a:endParaRPr lang="en-US" sz="3000" dirty="0"/>
          </a:p>
          <a:p>
            <a:pPr lvl="1">
              <a:spcBef>
                <a:spcPts val="0"/>
              </a:spcBef>
            </a:pPr>
            <a:endParaRPr lang="en-US" sz="500" dirty="0" smtClean="0"/>
          </a:p>
          <a:p>
            <a:pPr lvl="1">
              <a:spcBef>
                <a:spcPts val="0"/>
              </a:spcBef>
            </a:pPr>
            <a:r>
              <a:rPr lang="en-US" sz="3000" dirty="0" smtClean="0"/>
              <a:t>Results - 20</a:t>
            </a:r>
          </a:p>
          <a:p>
            <a:pPr lvl="1">
              <a:spcBef>
                <a:spcPts val="0"/>
              </a:spcBef>
            </a:pPr>
            <a:endParaRPr lang="en-US" sz="3000" dirty="0"/>
          </a:p>
          <a:p>
            <a:endParaRPr lang="en-US" dirty="0"/>
          </a:p>
        </p:txBody>
      </p:sp>
    </p:spTree>
    <p:extLst>
      <p:ext uri="{BB962C8B-B14F-4D97-AF65-F5344CB8AC3E}">
        <p14:creationId xmlns:p14="http://schemas.microsoft.com/office/powerpoint/2010/main" val="4157401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 of Funding</a:t>
            </a:r>
            <a:endParaRPr lang="en-US" dirty="0"/>
          </a:p>
        </p:txBody>
      </p:sp>
      <p:sp>
        <p:nvSpPr>
          <p:cNvPr id="3" name="Content Placeholder 2"/>
          <p:cNvSpPr>
            <a:spLocks noGrp="1"/>
          </p:cNvSpPr>
          <p:nvPr>
            <p:ph sz="half" idx="1"/>
          </p:nvPr>
        </p:nvSpPr>
        <p:spPr>
          <a:xfrm>
            <a:off x="838200" y="1825625"/>
            <a:ext cx="5715000" cy="4351338"/>
          </a:xfrm>
        </p:spPr>
        <p:txBody>
          <a:bodyPr>
            <a:normAutofit lnSpcReduction="10000"/>
          </a:bodyPr>
          <a:lstStyle/>
          <a:p>
            <a:pPr marL="0" indent="0">
              <a:buNone/>
            </a:pPr>
            <a:r>
              <a:rPr lang="en-US" dirty="0">
                <a:solidFill>
                  <a:schemeClr val="accent6"/>
                </a:solidFill>
              </a:rPr>
              <a:t>3</a:t>
            </a:r>
            <a:r>
              <a:rPr lang="en-US" dirty="0" smtClean="0">
                <a:solidFill>
                  <a:schemeClr val="accent6"/>
                </a:solidFill>
              </a:rPr>
              <a:t> YR AVERAGES</a:t>
            </a:r>
          </a:p>
          <a:p>
            <a:r>
              <a:rPr lang="en-US" dirty="0"/>
              <a:t>Number of applications = </a:t>
            </a:r>
            <a:r>
              <a:rPr lang="en-US" dirty="0" smtClean="0"/>
              <a:t>37</a:t>
            </a:r>
            <a:endParaRPr lang="en-US" dirty="0"/>
          </a:p>
          <a:p>
            <a:r>
              <a:rPr lang="en-US" dirty="0"/>
              <a:t>Number of awards = </a:t>
            </a:r>
            <a:r>
              <a:rPr lang="en-US" dirty="0" smtClean="0"/>
              <a:t>23 (62%)</a:t>
            </a:r>
            <a:endParaRPr lang="en-US" i="1" dirty="0" smtClean="0"/>
          </a:p>
          <a:p>
            <a:pPr marL="0" indent="0">
              <a:buNone/>
            </a:pPr>
            <a:r>
              <a:rPr lang="en-US" sz="2400" i="1" dirty="0" smtClean="0"/>
              <a:t>Non-planning projects</a:t>
            </a:r>
          </a:p>
          <a:p>
            <a:r>
              <a:rPr lang="en-US" dirty="0" smtClean="0"/>
              <a:t>Number of applications = 29</a:t>
            </a:r>
          </a:p>
          <a:p>
            <a:r>
              <a:rPr lang="en-US" dirty="0" smtClean="0"/>
              <a:t>Number of awards = 16 (55%)</a:t>
            </a:r>
          </a:p>
          <a:p>
            <a:pPr>
              <a:spcAft>
                <a:spcPts val="1200"/>
              </a:spcAft>
            </a:pPr>
            <a:r>
              <a:rPr lang="en-US" dirty="0" smtClean="0"/>
              <a:t>Grant range = 189,000-750,000</a:t>
            </a:r>
            <a:endParaRPr lang="en-US" dirty="0"/>
          </a:p>
          <a:p>
            <a:r>
              <a:rPr lang="en-US" dirty="0" smtClean="0"/>
              <a:t>Funds leveraged =</a:t>
            </a:r>
          </a:p>
          <a:p>
            <a:pPr marL="0" indent="0">
              <a:buNone/>
            </a:pPr>
            <a:r>
              <a:rPr lang="en-US" dirty="0" smtClean="0"/>
              <a:t>$1.7 other funds for each $1 CDBG</a:t>
            </a:r>
          </a:p>
        </p:txBody>
      </p:sp>
      <p:pic>
        <p:nvPicPr>
          <p:cNvPr id="5" name="Content Placeholder 4" descr="Life of an Educator - Dr. Justin Tarte: Top 10 questions to ask yourself in 20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3520" y="2992914"/>
            <a:ext cx="3184048" cy="3184048"/>
          </a:xfrm>
        </p:spPr>
      </p:pic>
    </p:spTree>
    <p:extLst>
      <p:ext uri="{BB962C8B-B14F-4D97-AF65-F5344CB8AC3E}">
        <p14:creationId xmlns:p14="http://schemas.microsoft.com/office/powerpoint/2010/main" val="2905597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Development Tips</a:t>
            </a:r>
            <a:r>
              <a:rPr lang="en-US" dirty="0"/>
              <a:t>	</a:t>
            </a:r>
          </a:p>
        </p:txBody>
      </p:sp>
      <p:sp>
        <p:nvSpPr>
          <p:cNvPr id="3" name="Content Placeholder 2"/>
          <p:cNvSpPr>
            <a:spLocks noGrp="1"/>
          </p:cNvSpPr>
          <p:nvPr>
            <p:ph idx="1"/>
          </p:nvPr>
        </p:nvSpPr>
        <p:spPr/>
        <p:txBody>
          <a:bodyPr>
            <a:normAutofit lnSpcReduction="10000"/>
          </a:bodyPr>
          <a:lstStyle/>
          <a:p>
            <a:pPr>
              <a:spcBef>
                <a:spcPts val="600"/>
              </a:spcBef>
              <a:spcAft>
                <a:spcPct val="0"/>
              </a:spcAft>
              <a:buFontTx/>
              <a:buChar char="•"/>
            </a:pPr>
            <a:r>
              <a:rPr lang="en-US" sz="2800" dirty="0" smtClean="0"/>
              <a:t>Project and Applicatio</a:t>
            </a:r>
            <a:r>
              <a:rPr lang="en-US" dirty="0" smtClean="0"/>
              <a:t>n Development </a:t>
            </a:r>
            <a:r>
              <a:rPr lang="en-US" sz="2800" dirty="0" smtClean="0"/>
              <a:t>Tips in Library Tab</a:t>
            </a:r>
          </a:p>
          <a:p>
            <a:pPr>
              <a:spcBef>
                <a:spcPts val="600"/>
              </a:spcBef>
              <a:spcAft>
                <a:spcPct val="0"/>
              </a:spcAft>
              <a:buFontTx/>
              <a:buChar char="•"/>
            </a:pPr>
            <a:r>
              <a:rPr lang="en-US" dirty="0"/>
              <a:t>Five tests to CDBG </a:t>
            </a:r>
            <a:r>
              <a:rPr lang="en-US" dirty="0" smtClean="0"/>
              <a:t>eligibility</a:t>
            </a:r>
            <a:endParaRPr lang="en-US" sz="2800" dirty="0" smtClean="0"/>
          </a:p>
          <a:p>
            <a:pPr>
              <a:spcBef>
                <a:spcPts val="600"/>
              </a:spcBef>
              <a:spcAft>
                <a:spcPct val="0"/>
              </a:spcAft>
              <a:buFontTx/>
              <a:buChar char="•"/>
            </a:pPr>
            <a:r>
              <a:rPr lang="en-US" sz="2800" dirty="0" smtClean="0"/>
              <a:t>Early </a:t>
            </a:r>
            <a:r>
              <a:rPr lang="en-US" sz="2800" dirty="0"/>
              <a:t>partner consultation/citizen </a:t>
            </a:r>
            <a:r>
              <a:rPr lang="en-US" sz="2800" dirty="0" smtClean="0"/>
              <a:t>participation</a:t>
            </a:r>
          </a:p>
          <a:p>
            <a:pPr>
              <a:spcBef>
                <a:spcPts val="600"/>
              </a:spcBef>
              <a:spcAft>
                <a:spcPct val="0"/>
              </a:spcAft>
              <a:buFontTx/>
              <a:buChar char="•"/>
            </a:pPr>
            <a:r>
              <a:rPr lang="en-US" sz="2800" dirty="0" smtClean="0"/>
              <a:t>(If </a:t>
            </a:r>
            <a:r>
              <a:rPr lang="en-US" sz="2800" dirty="0"/>
              <a:t>rate-based system), determine your Affordability Index to assess and justify the level of </a:t>
            </a:r>
            <a:r>
              <a:rPr lang="en-US" sz="2800" dirty="0" smtClean="0"/>
              <a:t>request</a:t>
            </a:r>
          </a:p>
          <a:p>
            <a:pPr>
              <a:spcBef>
                <a:spcPts val="600"/>
              </a:spcBef>
              <a:spcAft>
                <a:spcPct val="0"/>
              </a:spcAft>
              <a:buFontTx/>
              <a:buChar char="•"/>
            </a:pPr>
            <a:endParaRPr lang="en-US" sz="2800" dirty="0" smtClean="0"/>
          </a:p>
          <a:p>
            <a:pPr>
              <a:spcBef>
                <a:spcPts val="600"/>
              </a:spcBef>
              <a:spcAft>
                <a:spcPct val="0"/>
              </a:spcAft>
              <a:buFontTx/>
              <a:buChar char="•"/>
            </a:pPr>
            <a:r>
              <a:rPr lang="en-US" sz="2800" dirty="0" smtClean="0"/>
              <a:t>Collect </a:t>
            </a:r>
            <a:r>
              <a:rPr lang="en-US" sz="2800" dirty="0"/>
              <a:t>data and </a:t>
            </a:r>
            <a:r>
              <a:rPr lang="en-US" sz="2800" dirty="0" smtClean="0"/>
              <a:t>documents </a:t>
            </a:r>
          </a:p>
          <a:p>
            <a:pPr>
              <a:spcBef>
                <a:spcPts val="600"/>
              </a:spcBef>
              <a:spcAft>
                <a:spcPct val="0"/>
              </a:spcAft>
              <a:buFont typeface="Wingdings" panose="05000000000000000000" pitchFamily="2" charset="2"/>
              <a:buChar char="ü"/>
            </a:pPr>
            <a:r>
              <a:rPr lang="en-US" dirty="0" smtClean="0"/>
              <a:t> t</a:t>
            </a:r>
            <a:r>
              <a:rPr lang="en-US" sz="2800" dirty="0" smtClean="0"/>
              <a:t>o meet eligibility</a:t>
            </a:r>
          </a:p>
          <a:p>
            <a:pPr>
              <a:spcBef>
                <a:spcPts val="600"/>
              </a:spcBef>
              <a:spcAft>
                <a:spcPct val="0"/>
              </a:spcAft>
              <a:buFont typeface="Wingdings" panose="05000000000000000000" pitchFamily="2" charset="2"/>
              <a:buChar char="ü"/>
            </a:pPr>
            <a:r>
              <a:rPr lang="en-US" sz="2800" dirty="0" smtClean="0"/>
              <a:t> to support narratives and budget</a:t>
            </a:r>
          </a:p>
          <a:p>
            <a:pPr>
              <a:spcBef>
                <a:spcPts val="600"/>
              </a:spcBef>
              <a:spcAft>
                <a:spcPct val="0"/>
              </a:spcAft>
              <a:buFontTx/>
              <a:buChar char="•"/>
            </a:pPr>
            <a:r>
              <a:rPr lang="en-US" sz="2800" dirty="0" smtClean="0"/>
              <a:t>Plan </a:t>
            </a:r>
            <a:r>
              <a:rPr lang="en-US" sz="2800" dirty="0"/>
              <a:t>for or begin NEPA environmental/cultural review </a:t>
            </a:r>
            <a:endParaRPr lang="en-US" sz="2800" dirty="0" smtClean="0"/>
          </a:p>
        </p:txBody>
      </p:sp>
      <p:pic>
        <p:nvPicPr>
          <p:cNvPr id="9" name="Picture 8"/>
          <p:cNvPicPr>
            <a:picLocks noChangeAspect="1"/>
          </p:cNvPicPr>
          <p:nvPr/>
        </p:nvPicPr>
        <p:blipFill>
          <a:blip r:embed="rId3"/>
          <a:stretch>
            <a:fillRect/>
          </a:stretch>
        </p:blipFill>
        <p:spPr>
          <a:xfrm>
            <a:off x="6022339" y="3844290"/>
            <a:ext cx="4961715" cy="534670"/>
          </a:xfrm>
          <a:prstGeom prst="rect">
            <a:avLst/>
          </a:prstGeom>
        </p:spPr>
      </p:pic>
    </p:spTree>
    <p:extLst>
      <p:ext uri="{BB962C8B-B14F-4D97-AF65-F5344CB8AC3E}">
        <p14:creationId xmlns:p14="http://schemas.microsoft.com/office/powerpoint/2010/main" val="3855460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Common Omissions</a:t>
            </a:r>
          </a:p>
        </p:txBody>
      </p:sp>
      <p:sp>
        <p:nvSpPr>
          <p:cNvPr id="3" name="Content Placeholder 2"/>
          <p:cNvSpPr>
            <a:spLocks noGrp="1"/>
          </p:cNvSpPr>
          <p:nvPr>
            <p:ph sz="half" idx="1"/>
          </p:nvPr>
        </p:nvSpPr>
        <p:spPr>
          <a:xfrm>
            <a:off x="838200" y="1825625"/>
            <a:ext cx="5105400" cy="4351338"/>
          </a:xfrm>
        </p:spPr>
        <p:txBody>
          <a:bodyPr>
            <a:normAutofit lnSpcReduction="10000"/>
          </a:bodyPr>
          <a:lstStyle/>
          <a:p>
            <a:r>
              <a:rPr lang="en-US" dirty="0" smtClean="0"/>
              <a:t>LMI </a:t>
            </a:r>
            <a:r>
              <a:rPr lang="en-US" dirty="0"/>
              <a:t>documentation not </a:t>
            </a:r>
            <a:r>
              <a:rPr lang="en-US" dirty="0" smtClean="0"/>
              <a:t>complete</a:t>
            </a:r>
          </a:p>
          <a:p>
            <a:r>
              <a:rPr lang="en-US" dirty="0"/>
              <a:t>N</a:t>
            </a:r>
            <a:r>
              <a:rPr lang="en-US" dirty="0" smtClean="0"/>
              <a:t>umber of persons to benefit inconsistent </a:t>
            </a:r>
          </a:p>
          <a:p>
            <a:r>
              <a:rPr lang="en-US" dirty="0" smtClean="0"/>
              <a:t>Budget </a:t>
            </a:r>
            <a:r>
              <a:rPr lang="en-US" dirty="0"/>
              <a:t>amounts </a:t>
            </a:r>
            <a:r>
              <a:rPr lang="en-US" dirty="0" smtClean="0"/>
              <a:t>inconsistent</a:t>
            </a:r>
          </a:p>
          <a:p>
            <a:r>
              <a:rPr lang="en-US" dirty="0"/>
              <a:t>Public </a:t>
            </a:r>
            <a:r>
              <a:rPr lang="en-US" dirty="0" smtClean="0"/>
              <a:t>hearing </a:t>
            </a:r>
            <a:r>
              <a:rPr lang="en-US" dirty="0"/>
              <a:t>notice less than two </a:t>
            </a:r>
            <a:r>
              <a:rPr lang="en-US" dirty="0" smtClean="0"/>
              <a:t>weeks before hearing date </a:t>
            </a:r>
          </a:p>
          <a:p>
            <a:r>
              <a:rPr lang="en-US" dirty="0" smtClean="0"/>
              <a:t>Didn’t include required public hearing documentation</a:t>
            </a:r>
            <a:endParaRPr lang="en-US" dirty="0"/>
          </a:p>
          <a:p>
            <a:endParaRPr lang="en-US" dirty="0"/>
          </a:p>
          <a:p>
            <a:endParaRPr lang="en-US" dirty="0"/>
          </a:p>
        </p:txBody>
      </p:sp>
      <p:sp>
        <p:nvSpPr>
          <p:cNvPr id="4" name="Content Placeholder 3"/>
          <p:cNvSpPr>
            <a:spLocks noGrp="1"/>
          </p:cNvSpPr>
          <p:nvPr>
            <p:ph sz="half" idx="2"/>
          </p:nvPr>
        </p:nvSpPr>
        <p:spPr>
          <a:xfrm>
            <a:off x="6019800" y="1825625"/>
            <a:ext cx="5334000" cy="4351338"/>
          </a:xfrm>
        </p:spPr>
        <p:txBody>
          <a:bodyPr/>
          <a:lstStyle/>
          <a:p>
            <a:r>
              <a:rPr lang="en-US" dirty="0">
                <a:solidFill>
                  <a:schemeClr val="accent6"/>
                </a:solidFill>
              </a:rPr>
              <a:t>Hopefully ZoomGrants will minimize chance of missing documents</a:t>
            </a:r>
            <a:r>
              <a:rPr lang="en-US" dirty="0" smtClean="0">
                <a:solidFill>
                  <a:schemeClr val="accent6"/>
                </a:solidFill>
              </a:rPr>
              <a:t>!</a:t>
            </a:r>
          </a:p>
          <a:p>
            <a:r>
              <a:rPr lang="en-US" dirty="0" smtClean="0">
                <a:solidFill>
                  <a:schemeClr val="accent6"/>
                </a:solidFill>
              </a:rPr>
              <a:t>The Instructions Button in the Your Uploaded Documents Tab provides a list and guidance</a:t>
            </a:r>
            <a:endParaRPr lang="en-US" dirty="0">
              <a:solidFill>
                <a:schemeClr val="accent6"/>
              </a:solidFill>
            </a:endParaRPr>
          </a:p>
          <a:p>
            <a:pPr marL="0" indent="0">
              <a:buNone/>
            </a:pPr>
            <a:endParaRPr lang="en-US" dirty="0"/>
          </a:p>
        </p:txBody>
      </p:sp>
    </p:spTree>
    <p:extLst>
      <p:ext uri="{BB962C8B-B14F-4D97-AF65-F5344CB8AC3E}">
        <p14:creationId xmlns:p14="http://schemas.microsoft.com/office/powerpoint/2010/main" val="2849367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ZoomGrants Application Tips</a:t>
            </a:r>
          </a:p>
        </p:txBody>
      </p:sp>
      <p:sp>
        <p:nvSpPr>
          <p:cNvPr id="3" name="Content Placeholder 2"/>
          <p:cNvSpPr>
            <a:spLocks noGrp="1"/>
          </p:cNvSpPr>
          <p:nvPr>
            <p:ph sz="half" idx="1"/>
          </p:nvPr>
        </p:nvSpPr>
        <p:spPr>
          <a:xfrm>
            <a:off x="838200" y="1825625"/>
            <a:ext cx="6710680" cy="4351338"/>
          </a:xfrm>
        </p:spPr>
        <p:txBody>
          <a:bodyPr>
            <a:normAutofit/>
          </a:bodyPr>
          <a:lstStyle/>
          <a:p>
            <a:pPr>
              <a:spcBef>
                <a:spcPts val="600"/>
              </a:spcBef>
              <a:spcAft>
                <a:spcPct val="0"/>
              </a:spcAft>
            </a:pPr>
            <a:r>
              <a:rPr lang="en-US" dirty="0"/>
              <a:t>Review ZoomGrants instructions, Library and website </a:t>
            </a:r>
            <a:r>
              <a:rPr lang="en-US" dirty="0" smtClean="0"/>
              <a:t>resources</a:t>
            </a:r>
          </a:p>
          <a:p>
            <a:pPr>
              <a:spcBef>
                <a:spcPts val="600"/>
              </a:spcBef>
              <a:spcAft>
                <a:spcPct val="0"/>
              </a:spcAft>
            </a:pPr>
            <a:endParaRPr lang="en-US" sz="1000" dirty="0"/>
          </a:p>
          <a:p>
            <a:pPr>
              <a:spcBef>
                <a:spcPts val="600"/>
              </a:spcBef>
              <a:spcAft>
                <a:spcPct val="0"/>
              </a:spcAft>
            </a:pPr>
            <a:r>
              <a:rPr lang="en-US" dirty="0" smtClean="0"/>
              <a:t>Won’t </a:t>
            </a:r>
            <a:r>
              <a:rPr lang="en-US" dirty="0"/>
              <a:t>be able to submit until all required boxes are completed and required documents are </a:t>
            </a:r>
            <a:r>
              <a:rPr lang="en-US" dirty="0" smtClean="0"/>
              <a:t>uploaded</a:t>
            </a:r>
          </a:p>
          <a:p>
            <a:pPr>
              <a:spcBef>
                <a:spcPts val="600"/>
              </a:spcBef>
              <a:spcAft>
                <a:spcPct val="0"/>
              </a:spcAft>
            </a:pPr>
            <a:endParaRPr lang="en-US" sz="1000" dirty="0"/>
          </a:p>
          <a:p>
            <a:pPr>
              <a:spcBef>
                <a:spcPts val="600"/>
              </a:spcBef>
              <a:spcAft>
                <a:spcPct val="0"/>
              </a:spcAft>
            </a:pPr>
            <a:r>
              <a:rPr lang="en-US" dirty="0"/>
              <a:t>Don’t wait until the last day to upload documents and submit to allow time to resolve technical </a:t>
            </a:r>
            <a:r>
              <a:rPr lang="en-US" dirty="0" smtClean="0"/>
              <a:t>difficulties</a:t>
            </a:r>
            <a:endParaRPr lang="en-US" dirty="0"/>
          </a:p>
        </p:txBody>
      </p:sp>
      <p:pic>
        <p:nvPicPr>
          <p:cNvPr id="5" name="Content Placeholder 4" descr="WorldCat and online ILL services temporarily down: October 16, 201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2594335">
            <a:off x="7369692" y="2752058"/>
            <a:ext cx="3804920" cy="2031114"/>
          </a:xfrm>
        </p:spPr>
      </p:pic>
    </p:spTree>
    <p:extLst>
      <p:ext uri="{BB962C8B-B14F-4D97-AF65-F5344CB8AC3E}">
        <p14:creationId xmlns:p14="http://schemas.microsoft.com/office/powerpoint/2010/main" val="1839808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Feedback Form</a:t>
            </a:r>
            <a:endParaRPr lang="en-US" dirty="0"/>
          </a:p>
        </p:txBody>
      </p:sp>
      <p:sp>
        <p:nvSpPr>
          <p:cNvPr id="3" name="Content Placeholder 2"/>
          <p:cNvSpPr>
            <a:spLocks noGrp="1"/>
          </p:cNvSpPr>
          <p:nvPr>
            <p:ph sz="half" idx="1"/>
          </p:nvPr>
        </p:nvSpPr>
        <p:spPr>
          <a:xfrm>
            <a:off x="806063" y="2122907"/>
            <a:ext cx="10579873" cy="1231345"/>
          </a:xfrm>
        </p:spPr>
        <p:txBody>
          <a:bodyPr>
            <a:normAutofit/>
          </a:bodyPr>
          <a:lstStyle/>
          <a:p>
            <a:pPr marL="0" indent="0" algn="ctr">
              <a:buNone/>
            </a:pPr>
            <a:r>
              <a:rPr lang="en-US" dirty="0" smtClean="0"/>
              <a:t>Feedback form located in ZoomGrants Library Tab</a:t>
            </a:r>
            <a:endParaRPr lang="en-US" sz="500" dirty="0" smtClean="0"/>
          </a:p>
          <a:p>
            <a:pPr algn="ctr">
              <a:buFont typeface="Wingdings" panose="05000000000000000000" pitchFamily="2" charset="2"/>
              <a:buChar char="v"/>
            </a:pPr>
            <a:r>
              <a:rPr lang="en-US" dirty="0"/>
              <a:t>We need your </a:t>
            </a:r>
            <a:r>
              <a:rPr lang="en-US" dirty="0" smtClean="0"/>
              <a:t>input! </a:t>
            </a:r>
            <a:endParaRPr lang="en-US" dirty="0"/>
          </a:p>
          <a:p>
            <a:pPr marL="0" indent="0">
              <a:buNone/>
            </a:pPr>
            <a:endParaRPr lang="en-US" sz="7300" dirty="0" smtClean="0"/>
          </a:p>
          <a:p>
            <a:endParaRPr lang="en-US" sz="1000" i="1" dirty="0"/>
          </a:p>
        </p:txBody>
      </p:sp>
      <p:pic>
        <p:nvPicPr>
          <p:cNvPr id="22" name="Content Placeholder 21"/>
          <p:cNvPicPr>
            <a:picLocks noGrp="1"/>
          </p:cNvPicPr>
          <p:nvPr>
            <p:ph sz="half" idx="11"/>
          </p:nvPr>
        </p:nvPicPr>
        <p:blipFill rotWithShape="1">
          <a:blip r:embed="rId3"/>
          <a:srcRect r="22256" b="5839"/>
          <a:stretch/>
        </p:blipFill>
        <p:spPr>
          <a:xfrm>
            <a:off x="2608323" y="3628659"/>
            <a:ext cx="7013051" cy="2334819"/>
          </a:xfrm>
          <a:prstGeom prst="rect">
            <a:avLst/>
          </a:prstGeom>
        </p:spPr>
      </p:pic>
      <p:cxnSp>
        <p:nvCxnSpPr>
          <p:cNvPr id="23" name="Straight Arrow Connector 22"/>
          <p:cNvCxnSpPr/>
          <p:nvPr/>
        </p:nvCxnSpPr>
        <p:spPr>
          <a:xfrm flipH="1">
            <a:off x="7129712" y="3628659"/>
            <a:ext cx="384271" cy="48269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Oval 23"/>
          <p:cNvSpPr/>
          <p:nvPr/>
        </p:nvSpPr>
        <p:spPr>
          <a:xfrm>
            <a:off x="2490277" y="4852559"/>
            <a:ext cx="2185090" cy="280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Rectangle 24"/>
          <p:cNvSpPr/>
          <p:nvPr/>
        </p:nvSpPr>
        <p:spPr>
          <a:xfrm>
            <a:off x="4148606" y="1558458"/>
            <a:ext cx="3932487" cy="523220"/>
          </a:xfrm>
          <a:prstGeom prst="rect">
            <a:avLst/>
          </a:prstGeom>
        </p:spPr>
        <p:txBody>
          <a:bodyPr wrap="none">
            <a:spAutoFit/>
          </a:bodyPr>
          <a:lstStyle/>
          <a:p>
            <a:r>
              <a:rPr lang="en-US" sz="2800" i="1" dirty="0">
                <a:solidFill>
                  <a:schemeClr val="accent6"/>
                </a:solidFill>
              </a:rPr>
              <a:t>NEW </a:t>
            </a:r>
            <a:r>
              <a:rPr lang="en-US" sz="2800" dirty="0">
                <a:solidFill>
                  <a:schemeClr val="accent6"/>
                </a:solidFill>
              </a:rPr>
              <a:t>Online Application</a:t>
            </a:r>
          </a:p>
        </p:txBody>
      </p:sp>
    </p:spTree>
    <p:extLst>
      <p:ext uri="{BB962C8B-B14F-4D97-AF65-F5344CB8AC3E}">
        <p14:creationId xmlns:p14="http://schemas.microsoft.com/office/powerpoint/2010/main" val="3566149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ZoomGrants Questions</a:t>
            </a:r>
            <a:endParaRPr lang="en-US" dirty="0"/>
          </a:p>
        </p:txBody>
      </p:sp>
      <p:sp>
        <p:nvSpPr>
          <p:cNvPr id="3" name="Content Placeholder 2"/>
          <p:cNvSpPr>
            <a:spLocks noGrp="1"/>
          </p:cNvSpPr>
          <p:nvPr>
            <p:ph sz="half" idx="1"/>
          </p:nvPr>
        </p:nvSpPr>
        <p:spPr>
          <a:xfrm>
            <a:off x="782541" y="2973394"/>
            <a:ext cx="5181600" cy="2969012"/>
          </a:xfrm>
        </p:spPr>
        <p:txBody>
          <a:bodyPr>
            <a:normAutofit/>
          </a:bodyPr>
          <a:lstStyle/>
          <a:p>
            <a:pPr marL="0" indent="0">
              <a:buNone/>
            </a:pPr>
            <a:r>
              <a:rPr lang="fr-FR" b="1" dirty="0" smtClean="0"/>
              <a:t>CDBG </a:t>
            </a:r>
            <a:r>
              <a:rPr lang="fr-FR" b="1" dirty="0"/>
              <a:t>Content </a:t>
            </a:r>
            <a:r>
              <a:rPr lang="fr-FR" b="1" dirty="0" err="1"/>
              <a:t>Related</a:t>
            </a:r>
            <a:r>
              <a:rPr lang="fr-FR" b="1" dirty="0"/>
              <a:t> Questions</a:t>
            </a:r>
            <a:r>
              <a:rPr lang="fr-FR" dirty="0"/>
              <a:t/>
            </a:r>
            <a:br>
              <a:rPr lang="fr-FR" dirty="0"/>
            </a:br>
            <a:r>
              <a:rPr lang="fr-FR" dirty="0"/>
              <a:t>Jacquie Andresen, CDBG Program Administrator </a:t>
            </a:r>
            <a:br>
              <a:rPr lang="fr-FR" dirty="0"/>
            </a:br>
            <a:r>
              <a:rPr lang="fr-FR" u="sng" dirty="0">
                <a:hlinkClick r:id="rId3"/>
              </a:rPr>
              <a:t>jacquie.andresen@commerce.wa.gov </a:t>
            </a:r>
            <a:r>
              <a:rPr lang="fr-FR" dirty="0"/>
              <a:t/>
            </a:r>
            <a:br>
              <a:rPr lang="fr-FR" dirty="0"/>
            </a:br>
            <a:r>
              <a:rPr lang="fr-FR" dirty="0"/>
              <a:t>(360) 725-3017</a:t>
            </a:r>
          </a:p>
          <a:p>
            <a:endParaRPr lang="en-US" dirty="0"/>
          </a:p>
        </p:txBody>
      </p:sp>
      <p:sp>
        <p:nvSpPr>
          <p:cNvPr id="4" name="Content Placeholder 3"/>
          <p:cNvSpPr>
            <a:spLocks noGrp="1"/>
          </p:cNvSpPr>
          <p:nvPr>
            <p:ph sz="half" idx="2"/>
          </p:nvPr>
        </p:nvSpPr>
        <p:spPr>
          <a:xfrm>
            <a:off x="6720840" y="2973394"/>
            <a:ext cx="5181600" cy="2295539"/>
          </a:xfrm>
        </p:spPr>
        <p:txBody>
          <a:bodyPr/>
          <a:lstStyle/>
          <a:p>
            <a:pPr marL="0" indent="0">
              <a:buNone/>
            </a:pPr>
            <a:r>
              <a:rPr lang="fr-FR" b="1" dirty="0"/>
              <a:t>ZoomGrants </a:t>
            </a:r>
            <a:r>
              <a:rPr lang="fr-FR" b="1" dirty="0" err="1"/>
              <a:t>Technical</a:t>
            </a:r>
            <a:r>
              <a:rPr lang="fr-FR" b="1" dirty="0"/>
              <a:t> Questions</a:t>
            </a:r>
            <a:r>
              <a:rPr lang="fr-FR" dirty="0"/>
              <a:t/>
            </a:r>
            <a:br>
              <a:rPr lang="fr-FR" dirty="0"/>
            </a:br>
            <a:r>
              <a:rPr lang="fr-FR" dirty="0"/>
              <a:t>Tech Support Desk</a:t>
            </a:r>
            <a:br>
              <a:rPr lang="fr-FR" dirty="0"/>
            </a:br>
            <a:r>
              <a:rPr lang="fr-FR" u="sng" dirty="0">
                <a:hlinkClick r:id="rId4"/>
              </a:rPr>
              <a:t>Questions@ZoomGrants.com</a:t>
            </a:r>
            <a:r>
              <a:rPr lang="fr-FR" dirty="0"/>
              <a:t> </a:t>
            </a:r>
            <a:br>
              <a:rPr lang="fr-FR" dirty="0"/>
            </a:br>
            <a:r>
              <a:rPr lang="fr-FR" dirty="0"/>
              <a:t>(866) 323-5404 </a:t>
            </a:r>
            <a:r>
              <a:rPr lang="fr-FR" dirty="0" err="1"/>
              <a:t>ext</a:t>
            </a:r>
            <a:r>
              <a:rPr lang="fr-FR" dirty="0"/>
              <a:t>. 2</a:t>
            </a:r>
          </a:p>
          <a:p>
            <a:endParaRPr lang="en-US" dirty="0"/>
          </a:p>
        </p:txBody>
      </p:sp>
      <p:sp>
        <p:nvSpPr>
          <p:cNvPr id="5" name="Rectangle 4"/>
          <p:cNvSpPr/>
          <p:nvPr/>
        </p:nvSpPr>
        <p:spPr>
          <a:xfrm>
            <a:off x="5043468" y="1714830"/>
            <a:ext cx="2105063" cy="707886"/>
          </a:xfrm>
          <a:prstGeom prst="rect">
            <a:avLst/>
          </a:prstGeom>
        </p:spPr>
        <p:txBody>
          <a:bodyPr wrap="none">
            <a:spAutoFit/>
          </a:bodyPr>
          <a:lstStyle/>
          <a:p>
            <a:pPr algn="ctr"/>
            <a:r>
              <a:rPr lang="en-US" sz="4000" dirty="0"/>
              <a:t>Contact:</a:t>
            </a:r>
          </a:p>
        </p:txBody>
      </p:sp>
    </p:spTree>
    <p:extLst>
      <p:ext uri="{BB962C8B-B14F-4D97-AF65-F5344CB8AC3E}">
        <p14:creationId xmlns:p14="http://schemas.microsoft.com/office/powerpoint/2010/main" val="327190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Year-Round Technical Assistance </a:t>
            </a:r>
            <a:endParaRPr lang="en-US" dirty="0"/>
          </a:p>
        </p:txBody>
      </p:sp>
      <p:sp>
        <p:nvSpPr>
          <p:cNvPr id="6" name="Content Placeholder 5"/>
          <p:cNvSpPr>
            <a:spLocks noGrp="1"/>
          </p:cNvSpPr>
          <p:nvPr>
            <p:ph idx="1"/>
          </p:nvPr>
        </p:nvSpPr>
        <p:spPr/>
        <p:txBody>
          <a:bodyPr/>
          <a:lstStyle/>
          <a:p>
            <a:endParaRPr lang="en-US" dirty="0" smtClean="0"/>
          </a:p>
          <a:p>
            <a:pPr marL="0" indent="0" algn="ctr">
              <a:buNone/>
            </a:pPr>
            <a:r>
              <a:rPr lang="en-US" dirty="0"/>
              <a:t>On Infrastructure Assistance Coordinating Council </a:t>
            </a:r>
            <a:r>
              <a:rPr lang="en-US" dirty="0" smtClean="0"/>
              <a:t>website</a:t>
            </a:r>
          </a:p>
          <a:p>
            <a:pPr marL="0" indent="0" algn="ctr">
              <a:buNone/>
            </a:pPr>
            <a:endParaRPr lang="en-US" smtClean="0">
              <a:hlinkClick r:id="rId3"/>
            </a:endParaRPr>
          </a:p>
          <a:p>
            <a:pPr marL="0" indent="0" algn="ctr">
              <a:buNone/>
            </a:pPr>
            <a:r>
              <a:rPr lang="en-US" smtClean="0">
                <a:hlinkClick r:id="rId3"/>
              </a:rPr>
              <a:t>http</a:t>
            </a:r>
            <a:r>
              <a:rPr lang="en-US" dirty="0">
                <a:hlinkClick r:id="rId3"/>
              </a:rPr>
              <a:t>://</a:t>
            </a:r>
            <a:r>
              <a:rPr lang="en-US" dirty="0" smtClean="0">
                <a:hlinkClick r:id="rId3"/>
              </a:rPr>
              <a:t>www.infrafunding.wa.gov/techAssistance.html</a:t>
            </a:r>
            <a:endParaRPr lang="en-US" dirty="0" smtClean="0"/>
          </a:p>
          <a:p>
            <a:pPr marL="0" indent="0" algn="ctr">
              <a:buNone/>
            </a:pPr>
            <a:endParaRPr lang="en-US" dirty="0" smtClean="0"/>
          </a:p>
          <a:p>
            <a:pPr marL="0" indent="0" algn="ctr">
              <a:buNone/>
            </a:pPr>
            <a:r>
              <a:rPr lang="en-US" dirty="0"/>
              <a:t>Go to Technical Assistance web page</a:t>
            </a:r>
          </a:p>
          <a:p>
            <a:pPr marL="0" indent="0" algn="ctr">
              <a:buNone/>
            </a:pPr>
            <a:r>
              <a:rPr lang="en-US" dirty="0"/>
              <a:t>Select “Request Technical Assistance” button</a:t>
            </a:r>
          </a:p>
          <a:p>
            <a:pPr marL="0" indent="0" algn="ctr">
              <a:buNone/>
            </a:pPr>
            <a:endParaRPr lang="en-US" dirty="0"/>
          </a:p>
        </p:txBody>
      </p:sp>
    </p:spTree>
    <p:extLst>
      <p:ext uri="{BB962C8B-B14F-4D97-AF65-F5344CB8AC3E}">
        <p14:creationId xmlns:p14="http://schemas.microsoft.com/office/powerpoint/2010/main" val="1918538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4" name="Picture 2" descr="C:\Users\Sheilal\AppData\Local\Microsoft\Windows\Temporary Internet Files\Content.IE5\WVFDSFX9\questions-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4951" y="2017860"/>
            <a:ext cx="3457108" cy="34085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2217" y="2691097"/>
            <a:ext cx="7111584" cy="2308324"/>
          </a:xfrm>
          <a:prstGeom prst="rect">
            <a:avLst/>
          </a:prstGeom>
        </p:spPr>
        <p:txBody>
          <a:bodyPr wrap="square">
            <a:spAutoFit/>
          </a:bodyPr>
          <a:lstStyle/>
          <a:p>
            <a:pPr algn="ctr"/>
            <a:r>
              <a:rPr lang="en-US" sz="3600" dirty="0"/>
              <a:t>Other </a:t>
            </a:r>
            <a:r>
              <a:rPr lang="en-US" sz="3600" dirty="0" smtClean="0"/>
              <a:t>handouts, resources and staff contact information</a:t>
            </a:r>
            <a:endParaRPr lang="en-US" sz="3600" dirty="0"/>
          </a:p>
          <a:p>
            <a:pPr algn="ctr"/>
            <a:r>
              <a:rPr lang="en-US" sz="3600" b="1" i="1" dirty="0" smtClean="0">
                <a:solidFill>
                  <a:srgbClr val="0070C0"/>
                </a:solidFill>
              </a:rPr>
              <a:t>www.commerce.wa.gov/cdbg</a:t>
            </a:r>
            <a:endParaRPr lang="en-US" sz="3600" b="1" i="1" dirty="0">
              <a:solidFill>
                <a:srgbClr val="0070C0"/>
              </a:solidFill>
            </a:endParaRPr>
          </a:p>
          <a:p>
            <a:endParaRPr lang="en-US" sz="3600" dirty="0"/>
          </a:p>
        </p:txBody>
      </p:sp>
    </p:spTree>
    <p:extLst>
      <p:ext uri="{BB962C8B-B14F-4D97-AF65-F5344CB8AC3E}">
        <p14:creationId xmlns:p14="http://schemas.microsoft.com/office/powerpoint/2010/main" val="101594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CDBG response to COVID-19</a:t>
            </a:r>
            <a:endParaRPr lang="en-US" dirty="0"/>
          </a:p>
        </p:txBody>
      </p:sp>
      <p:sp>
        <p:nvSpPr>
          <p:cNvPr id="3" name="Content Placeholder 2"/>
          <p:cNvSpPr>
            <a:spLocks noGrp="1"/>
          </p:cNvSpPr>
          <p:nvPr>
            <p:ph idx="1"/>
          </p:nvPr>
        </p:nvSpPr>
        <p:spPr/>
        <p:txBody>
          <a:bodyPr>
            <a:normAutofit/>
          </a:bodyPr>
          <a:lstStyle/>
          <a:p>
            <a:r>
              <a:rPr lang="en-US" dirty="0" smtClean="0"/>
              <a:t>Allowing online CDBG public </a:t>
            </a:r>
            <a:r>
              <a:rPr lang="en-US" dirty="0" smtClean="0"/>
              <a:t>hearings</a:t>
            </a:r>
            <a:endParaRPr lang="en-US" dirty="0" smtClean="0"/>
          </a:p>
          <a:p>
            <a:r>
              <a:rPr lang="en-US" dirty="0" smtClean="0"/>
              <a:t>Transferring </a:t>
            </a:r>
            <a:r>
              <a:rPr lang="en-US" dirty="0" smtClean="0"/>
              <a:t>$1 million </a:t>
            </a:r>
            <a:r>
              <a:rPr lang="en-US" dirty="0" smtClean="0"/>
              <a:t>in available recaptured funds to </a:t>
            </a:r>
            <a:r>
              <a:rPr lang="en-US" dirty="0" smtClean="0"/>
              <a:t>the more time-flexible Economic Opportunity </a:t>
            </a:r>
            <a:r>
              <a:rPr lang="en-US" dirty="0" smtClean="0"/>
              <a:t>Grants instead</a:t>
            </a:r>
            <a:endParaRPr lang="en-US" dirty="0" smtClean="0"/>
          </a:p>
          <a:p>
            <a:r>
              <a:rPr lang="en-US" dirty="0"/>
              <a:t>S</a:t>
            </a:r>
            <a:r>
              <a:rPr lang="en-US" dirty="0" smtClean="0"/>
              <a:t>ending a future email outlining potential </a:t>
            </a:r>
            <a:r>
              <a:rPr lang="en-US" dirty="0" smtClean="0"/>
              <a:t>funding plan</a:t>
            </a:r>
          </a:p>
          <a:p>
            <a:r>
              <a:rPr lang="en-US" dirty="0" smtClean="0"/>
              <a:t>Who can apply and what can be funded may be limited to expedite targeted </a:t>
            </a:r>
            <a:r>
              <a:rPr lang="en-US" dirty="0" smtClean="0"/>
              <a:t>assistance</a:t>
            </a:r>
          </a:p>
          <a:p>
            <a:r>
              <a:rPr lang="en-US" dirty="0"/>
              <a:t>Extending the CDBG Economic Opportunity Grants into PY </a:t>
            </a:r>
            <a:r>
              <a:rPr lang="en-US" dirty="0" smtClean="0"/>
              <a:t>2020</a:t>
            </a:r>
            <a:endParaRPr lang="en-US" dirty="0" smtClean="0"/>
          </a:p>
          <a:p>
            <a:r>
              <a:rPr lang="en-US" dirty="0" smtClean="0"/>
              <a:t>Se</a:t>
            </a:r>
            <a:r>
              <a:rPr lang="en-US" dirty="0" smtClean="0"/>
              <a:t>eking </a:t>
            </a:r>
            <a:r>
              <a:rPr lang="en-US" dirty="0" smtClean="0"/>
              <a:t>flexibility on some federal and state compliance requirements.</a:t>
            </a:r>
          </a:p>
        </p:txBody>
      </p:sp>
    </p:spTree>
    <p:extLst>
      <p:ext uri="{BB962C8B-B14F-4D97-AF65-F5344CB8AC3E}">
        <p14:creationId xmlns:p14="http://schemas.microsoft.com/office/powerpoint/2010/main" val="4202767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Jacquie Andresen</a:t>
            </a:r>
            <a:endParaRPr lang="en-US" dirty="0"/>
          </a:p>
        </p:txBody>
      </p:sp>
      <p:sp>
        <p:nvSpPr>
          <p:cNvPr id="3" name="Text Placeholder 2"/>
          <p:cNvSpPr>
            <a:spLocks noGrp="1"/>
          </p:cNvSpPr>
          <p:nvPr>
            <p:ph type="body" sz="quarter" idx="11"/>
          </p:nvPr>
        </p:nvSpPr>
        <p:spPr/>
        <p:txBody>
          <a:bodyPr/>
          <a:lstStyle/>
          <a:p>
            <a:r>
              <a:rPr lang="en-US" dirty="0" smtClean="0"/>
              <a:t>Project Manager</a:t>
            </a:r>
            <a:endParaRPr lang="en-US" dirty="0"/>
          </a:p>
        </p:txBody>
      </p:sp>
      <p:sp>
        <p:nvSpPr>
          <p:cNvPr id="4" name="Text Placeholder 3"/>
          <p:cNvSpPr>
            <a:spLocks noGrp="1"/>
          </p:cNvSpPr>
          <p:nvPr>
            <p:ph type="body" sz="quarter" idx="12"/>
          </p:nvPr>
        </p:nvSpPr>
        <p:spPr/>
        <p:txBody>
          <a:bodyPr/>
          <a:lstStyle/>
          <a:p>
            <a:r>
              <a:rPr lang="en-US" dirty="0" smtClean="0"/>
              <a:t>Jacqie.Andresen@commerce.wa.gov</a:t>
            </a:r>
            <a:endParaRPr lang="en-US" dirty="0"/>
          </a:p>
        </p:txBody>
      </p:sp>
      <p:sp>
        <p:nvSpPr>
          <p:cNvPr id="5" name="Text Placeholder 4"/>
          <p:cNvSpPr>
            <a:spLocks noGrp="1"/>
          </p:cNvSpPr>
          <p:nvPr>
            <p:ph type="body" sz="quarter" idx="13"/>
          </p:nvPr>
        </p:nvSpPr>
        <p:spPr/>
        <p:txBody>
          <a:bodyPr/>
          <a:lstStyle/>
          <a:p>
            <a:r>
              <a:rPr lang="en-US" dirty="0" smtClean="0"/>
              <a:t>360.725.3017</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569627"/>
            <a:ext cx="5307768" cy="3865358"/>
          </a:xfrm>
          <a:prstGeom prst="rect">
            <a:avLst/>
          </a:prstGeom>
        </p:spPr>
      </p:pic>
    </p:spTree>
    <p:extLst>
      <p:ext uri="{BB962C8B-B14F-4D97-AF65-F5344CB8AC3E}">
        <p14:creationId xmlns:p14="http://schemas.microsoft.com/office/powerpoint/2010/main" val="7895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CDBG General Purpose Grant</a:t>
            </a:r>
          </a:p>
        </p:txBody>
      </p:sp>
      <p:sp>
        <p:nvSpPr>
          <p:cNvPr id="3" name="Content Placeholder 2"/>
          <p:cNvSpPr>
            <a:spLocks noGrp="1"/>
          </p:cNvSpPr>
          <p:nvPr>
            <p:ph idx="1"/>
          </p:nvPr>
        </p:nvSpPr>
        <p:spPr>
          <a:xfrm>
            <a:off x="838200" y="1749425"/>
            <a:ext cx="7178040" cy="4568224"/>
          </a:xfrm>
        </p:spPr>
        <p:txBody>
          <a:bodyPr>
            <a:normAutofit lnSpcReduction="10000"/>
          </a:bodyPr>
          <a:lstStyle/>
          <a:p>
            <a:r>
              <a:rPr lang="en-US" dirty="0"/>
              <a:t>Annual application cycle</a:t>
            </a:r>
          </a:p>
          <a:p>
            <a:r>
              <a:rPr lang="en-US" dirty="0"/>
              <a:t>Application opens March 2 and due by June 3</a:t>
            </a:r>
          </a:p>
          <a:p>
            <a:r>
              <a:rPr lang="en-US" dirty="0"/>
              <a:t>Awards announced early September</a:t>
            </a:r>
          </a:p>
          <a:p>
            <a:r>
              <a:rPr lang="en-US" dirty="0"/>
              <a:t>Can submit only one General Purpose Grant application per year</a:t>
            </a:r>
          </a:p>
          <a:p>
            <a:pPr lvl="1">
              <a:buFont typeface="Wingdings" panose="05000000000000000000" pitchFamily="2" charset="2"/>
              <a:buChar char="Ø"/>
            </a:pPr>
            <a:r>
              <a:rPr lang="en-US" sz="2800" dirty="0"/>
              <a:t>unless one is for unrelated local assistance program or planning</a:t>
            </a:r>
          </a:p>
          <a:p>
            <a:pPr marL="0" indent="0">
              <a:buNone/>
            </a:pPr>
            <a:endParaRPr lang="en-US" dirty="0" smtClean="0"/>
          </a:p>
          <a:p>
            <a:r>
              <a:rPr lang="en-US" i="1" dirty="0" smtClean="0">
                <a:solidFill>
                  <a:schemeClr val="accent1">
                    <a:lumMod val="75000"/>
                  </a:schemeClr>
                </a:solidFill>
              </a:rPr>
              <a:t>NEW</a:t>
            </a:r>
            <a:r>
              <a:rPr lang="en-US" dirty="0" smtClean="0">
                <a:solidFill>
                  <a:schemeClr val="accent1">
                    <a:lumMod val="75000"/>
                  </a:schemeClr>
                </a:solidFill>
              </a:rPr>
              <a:t> </a:t>
            </a:r>
            <a:r>
              <a:rPr lang="en-US" dirty="0">
                <a:solidFill>
                  <a:schemeClr val="accent1">
                    <a:lumMod val="75000"/>
                  </a:schemeClr>
                </a:solidFill>
              </a:rPr>
              <a:t>ZoomGrants online application </a:t>
            </a:r>
            <a:r>
              <a:rPr lang="en-US" dirty="0" smtClean="0">
                <a:solidFill>
                  <a:schemeClr val="accent1">
                    <a:lumMod val="75000"/>
                  </a:schemeClr>
                </a:solidFill>
              </a:rPr>
              <a:t>portal</a:t>
            </a:r>
            <a:endParaRPr lang="en-US" dirty="0">
              <a:solidFill>
                <a:schemeClr val="accent1">
                  <a:lumMod val="75000"/>
                </a:schemeClr>
              </a:solidFill>
            </a:endParaRPr>
          </a:p>
        </p:txBody>
      </p:sp>
      <p:pic>
        <p:nvPicPr>
          <p:cNvPr id="6" name="Picture Placeholder 5"/>
          <p:cNvPicPr>
            <a:picLocks noGrp="1" noChangeAspect="1"/>
          </p:cNvPicPr>
          <p:nvPr>
            <p:ph type="pic" sz="quarter" idx="11"/>
          </p:nvPr>
        </p:nvPicPr>
        <p:blipFill>
          <a:blip r:embed="rId3"/>
          <a:srcRect t="5899" b="5899"/>
          <a:stretch>
            <a:fillRect/>
          </a:stretch>
        </p:blipFill>
        <p:spPr>
          <a:xfrm>
            <a:off x="8321040" y="2224129"/>
            <a:ext cx="3144520" cy="2858411"/>
          </a:xfrm>
          <a:prstGeom prst="rect">
            <a:avLst/>
          </a:prstGeom>
        </p:spPr>
      </p:pic>
    </p:spTree>
    <p:extLst>
      <p:ext uri="{BB962C8B-B14F-4D97-AF65-F5344CB8AC3E}">
        <p14:creationId xmlns:p14="http://schemas.microsoft.com/office/powerpoint/2010/main" val="251446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General Purpose Grant Application</a:t>
            </a:r>
          </a:p>
        </p:txBody>
      </p:sp>
      <p:sp>
        <p:nvSpPr>
          <p:cNvPr id="3" name="Content Placeholder 2"/>
          <p:cNvSpPr>
            <a:spLocks noGrp="1"/>
          </p:cNvSpPr>
          <p:nvPr>
            <p:ph sz="half" idx="1"/>
          </p:nvPr>
        </p:nvSpPr>
        <p:spPr>
          <a:xfrm>
            <a:off x="838200" y="1825625"/>
            <a:ext cx="4321629" cy="4351338"/>
          </a:xfrm>
        </p:spPr>
        <p:txBody>
          <a:bodyPr>
            <a:normAutofit/>
          </a:bodyPr>
          <a:lstStyle/>
          <a:p>
            <a:r>
              <a:rPr lang="en-US" dirty="0"/>
              <a:t>Total funds available = </a:t>
            </a:r>
            <a:r>
              <a:rPr lang="en-US" dirty="0" smtClean="0"/>
              <a:t>$11-12 M</a:t>
            </a:r>
            <a:endParaRPr lang="en-US" dirty="0"/>
          </a:p>
          <a:p>
            <a:endParaRPr lang="en-US" dirty="0" smtClean="0"/>
          </a:p>
          <a:p>
            <a:r>
              <a:rPr lang="en-US" dirty="0" smtClean="0"/>
              <a:t>Grants (not loans)</a:t>
            </a:r>
          </a:p>
          <a:p>
            <a:r>
              <a:rPr lang="en-US" dirty="0" smtClean="0"/>
              <a:t>No </a:t>
            </a:r>
            <a:r>
              <a:rPr lang="en-US" dirty="0"/>
              <a:t>match </a:t>
            </a:r>
            <a:r>
              <a:rPr lang="en-US" dirty="0" smtClean="0"/>
              <a:t>required</a:t>
            </a:r>
          </a:p>
          <a:p>
            <a:pPr lvl="1">
              <a:buFont typeface="Wingdings" panose="05000000000000000000" pitchFamily="2" charset="2"/>
              <a:buChar char="Ø"/>
            </a:pPr>
            <a:r>
              <a:rPr lang="en-US" sz="2600" dirty="0" smtClean="0"/>
              <a:t>Points for justifying amount requested and leveraged funds</a:t>
            </a:r>
            <a:endParaRPr lang="en-US" sz="2600" dirty="0"/>
          </a:p>
        </p:txBody>
      </p:sp>
      <p:sp>
        <p:nvSpPr>
          <p:cNvPr id="4" name="Content Placeholder 3"/>
          <p:cNvSpPr>
            <a:spLocks noGrp="1"/>
          </p:cNvSpPr>
          <p:nvPr>
            <p:ph sz="half" idx="2"/>
          </p:nvPr>
        </p:nvSpPr>
        <p:spPr/>
        <p:txBody>
          <a:bodyPr>
            <a:normAutofit/>
          </a:bodyPr>
          <a:lstStyle/>
          <a:p>
            <a:r>
              <a:rPr lang="en-US" dirty="0" smtClean="0"/>
              <a:t>Maximum </a:t>
            </a:r>
            <a:r>
              <a:rPr lang="en-US" dirty="0"/>
              <a:t>grant based on project type:</a:t>
            </a:r>
          </a:p>
          <a:p>
            <a:pPr lvl="1">
              <a:spcBef>
                <a:spcPts val="300"/>
              </a:spcBef>
              <a:spcAft>
                <a:spcPct val="0"/>
              </a:spcAft>
              <a:buFontTx/>
              <a:buChar char="•"/>
            </a:pPr>
            <a:r>
              <a:rPr lang="en-US" sz="2600" dirty="0"/>
              <a:t>Construction = $</a:t>
            </a:r>
            <a:r>
              <a:rPr lang="en-US" sz="2600" dirty="0" smtClean="0"/>
              <a:t>900,000 </a:t>
            </a:r>
            <a:r>
              <a:rPr lang="en-US" sz="2600" i="1" dirty="0" smtClean="0">
                <a:solidFill>
                  <a:schemeClr val="accent6"/>
                </a:solidFill>
              </a:rPr>
              <a:t>new</a:t>
            </a:r>
            <a:endParaRPr lang="en-US" sz="2600" i="1" dirty="0">
              <a:solidFill>
                <a:schemeClr val="accent6"/>
              </a:solidFill>
            </a:endParaRPr>
          </a:p>
          <a:p>
            <a:pPr lvl="1">
              <a:spcBef>
                <a:spcPts val="300"/>
              </a:spcBef>
              <a:spcAft>
                <a:spcPct val="0"/>
              </a:spcAft>
              <a:buFontTx/>
              <a:buChar char="•"/>
            </a:pPr>
            <a:r>
              <a:rPr lang="en-US" sz="2600" dirty="0"/>
              <a:t>Housing rehab program = $500,000</a:t>
            </a:r>
          </a:p>
          <a:p>
            <a:pPr lvl="1">
              <a:spcBef>
                <a:spcPts val="300"/>
              </a:spcBef>
              <a:spcAft>
                <a:spcPct val="0"/>
              </a:spcAft>
              <a:buFontTx/>
              <a:buChar char="•"/>
            </a:pPr>
            <a:r>
              <a:rPr lang="en-US" sz="2600" dirty="0"/>
              <a:t>Microenterprise program = $250,000</a:t>
            </a:r>
          </a:p>
          <a:p>
            <a:pPr lvl="1">
              <a:spcBef>
                <a:spcPts val="300"/>
              </a:spcBef>
              <a:spcAft>
                <a:spcPct val="0"/>
              </a:spcAft>
              <a:buFontTx/>
              <a:buChar char="•"/>
            </a:pPr>
            <a:r>
              <a:rPr lang="en-US" sz="2600" dirty="0"/>
              <a:t>Planning-only = $</a:t>
            </a:r>
            <a:r>
              <a:rPr lang="en-US" sz="2600" dirty="0" smtClean="0"/>
              <a:t>30,000 </a:t>
            </a:r>
            <a:r>
              <a:rPr lang="en-US" sz="2600" i="1" dirty="0" smtClean="0">
                <a:solidFill>
                  <a:schemeClr val="accent6"/>
                </a:solidFill>
              </a:rPr>
              <a:t>new</a:t>
            </a:r>
            <a:endParaRPr lang="en-US" sz="2600" dirty="0"/>
          </a:p>
          <a:p>
            <a:pPr marL="457200" lvl="1" indent="0">
              <a:spcBef>
                <a:spcPts val="300"/>
              </a:spcBef>
              <a:spcAft>
                <a:spcPct val="0"/>
              </a:spcAft>
              <a:buNone/>
            </a:pPr>
            <a:endParaRPr lang="en-US" sz="2600" dirty="0" smtClean="0"/>
          </a:p>
          <a:p>
            <a:pPr lvl="1">
              <a:spcBef>
                <a:spcPts val="300"/>
              </a:spcBef>
              <a:spcAft>
                <a:spcPct val="0"/>
              </a:spcAft>
              <a:buFontTx/>
              <a:buChar char="•"/>
            </a:pPr>
            <a:r>
              <a:rPr lang="en-US" sz="2600" dirty="0" smtClean="0"/>
              <a:t>And </a:t>
            </a:r>
            <a:r>
              <a:rPr lang="en-US" sz="2600" dirty="0"/>
              <a:t>$35,000 limit per household or job </a:t>
            </a:r>
            <a:r>
              <a:rPr lang="en-US" sz="2600" dirty="0" smtClean="0"/>
              <a:t>benefiting</a:t>
            </a:r>
          </a:p>
        </p:txBody>
      </p:sp>
    </p:spTree>
    <p:extLst>
      <p:ext uri="{BB962C8B-B14F-4D97-AF65-F5344CB8AC3E}">
        <p14:creationId xmlns:p14="http://schemas.microsoft.com/office/powerpoint/2010/main" val="152991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
            <a:ext cx="10719216" cy="1218948"/>
          </a:xfrm>
        </p:spPr>
        <p:txBody>
          <a:bodyPr>
            <a:normAutofit fontScale="90000"/>
          </a:bodyPr>
          <a:lstStyle/>
          <a:p>
            <a:r>
              <a:rPr lang="en-US" dirty="0" smtClean="0"/>
              <a:t/>
            </a:r>
            <a:br>
              <a:rPr lang="en-US" dirty="0" smtClean="0"/>
            </a:br>
            <a:r>
              <a:rPr lang="en-US" dirty="0" smtClean="0"/>
              <a:t/>
            </a:r>
            <a:br>
              <a:rPr lang="en-US" dirty="0" smtClean="0"/>
            </a:br>
            <a:r>
              <a:rPr lang="en-US" dirty="0" smtClean="0"/>
              <a:t>State CDBG - Who </a:t>
            </a:r>
            <a:r>
              <a:rPr lang="en-US" dirty="0"/>
              <a:t>is Eligible to Apply? </a:t>
            </a:r>
            <a:r>
              <a:rPr lang="en-US" dirty="0" smtClean="0"/>
              <a:t>                                  </a:t>
            </a:r>
            <a:endParaRPr lang="en-US" dirty="0"/>
          </a:p>
        </p:txBody>
      </p:sp>
      <p:sp>
        <p:nvSpPr>
          <p:cNvPr id="6" name="Content Placeholder 5"/>
          <p:cNvSpPr>
            <a:spLocks noGrp="1"/>
          </p:cNvSpPr>
          <p:nvPr>
            <p:ph sz="half" idx="10"/>
          </p:nvPr>
        </p:nvSpPr>
        <p:spPr>
          <a:xfrm>
            <a:off x="838200" y="1825625"/>
            <a:ext cx="10515600" cy="4351338"/>
          </a:xfrm>
        </p:spPr>
        <p:txBody>
          <a:bodyPr>
            <a:normAutofit/>
          </a:bodyPr>
          <a:lstStyle/>
          <a:p>
            <a:pPr>
              <a:lnSpc>
                <a:spcPct val="100000"/>
              </a:lnSpc>
              <a:spcBef>
                <a:spcPts val="1200"/>
              </a:spcBef>
              <a:buFontTx/>
              <a:buChar char="•"/>
            </a:pPr>
            <a:r>
              <a:rPr lang="en-US" b="1" dirty="0"/>
              <a:t>Cities/towns</a:t>
            </a:r>
            <a:r>
              <a:rPr lang="en-US" dirty="0"/>
              <a:t> &lt; 50,000 </a:t>
            </a:r>
            <a:r>
              <a:rPr lang="en-US" sz="2400" dirty="0"/>
              <a:t>(and not in a CDBG urban county)</a:t>
            </a:r>
          </a:p>
          <a:p>
            <a:pPr>
              <a:lnSpc>
                <a:spcPct val="100000"/>
              </a:lnSpc>
              <a:spcBef>
                <a:spcPts val="600"/>
              </a:spcBef>
              <a:spcAft>
                <a:spcPts val="600"/>
              </a:spcAft>
              <a:buFontTx/>
              <a:buChar char="•"/>
            </a:pPr>
            <a:r>
              <a:rPr lang="en-US" b="1" dirty="0"/>
              <a:t>Counties</a:t>
            </a:r>
            <a:r>
              <a:rPr lang="en-US" dirty="0"/>
              <a:t> &lt; 200,000 </a:t>
            </a:r>
            <a:endParaRPr lang="en-US" dirty="0" smtClean="0"/>
          </a:p>
          <a:p>
            <a:pPr>
              <a:lnSpc>
                <a:spcPct val="100000"/>
              </a:lnSpc>
              <a:spcBef>
                <a:spcPts val="600"/>
              </a:spcBef>
              <a:spcAft>
                <a:spcPts val="600"/>
              </a:spcAft>
              <a:buFontTx/>
              <a:buChar char="•"/>
            </a:pPr>
            <a:r>
              <a:rPr lang="en-US" dirty="0" smtClean="0"/>
              <a:t>Complete list and map</a:t>
            </a:r>
            <a:r>
              <a:rPr lang="en-US" dirty="0"/>
              <a:t> on </a:t>
            </a:r>
            <a:r>
              <a:rPr lang="en-US" dirty="0" smtClean="0"/>
              <a:t>CDBG website and ZoomGrants</a:t>
            </a:r>
            <a:endParaRPr lang="en-US" dirty="0"/>
          </a:p>
          <a:p>
            <a:pPr>
              <a:lnSpc>
                <a:spcPct val="100000"/>
              </a:lnSpc>
              <a:spcBef>
                <a:spcPts val="1200"/>
              </a:spcBef>
              <a:spcAft>
                <a:spcPts val="600"/>
              </a:spcAft>
              <a:buFontTx/>
              <a:buChar char="•"/>
            </a:pPr>
            <a:r>
              <a:rPr lang="en-US" dirty="0" smtClean="0"/>
              <a:t>Subrecipients </a:t>
            </a:r>
            <a:r>
              <a:rPr lang="en-US" dirty="0"/>
              <a:t>can be used to implement project with local government oversight</a:t>
            </a:r>
          </a:p>
          <a:p>
            <a:pPr lvl="1">
              <a:lnSpc>
                <a:spcPct val="100000"/>
              </a:lnSpc>
              <a:spcBef>
                <a:spcPts val="0"/>
              </a:spcBef>
              <a:buFont typeface="Wingdings" panose="05000000000000000000" pitchFamily="2" charset="2"/>
              <a:buChar char="§"/>
            </a:pPr>
            <a:r>
              <a:rPr lang="en-US" b="1" dirty="0"/>
              <a:t>   </a:t>
            </a:r>
            <a:r>
              <a:rPr lang="en-US" dirty="0" smtClean="0"/>
              <a:t>special </a:t>
            </a:r>
            <a:r>
              <a:rPr lang="en-US" dirty="0"/>
              <a:t>purpose districts, housing authorities</a:t>
            </a:r>
            <a:r>
              <a:rPr lang="en-US" dirty="0" smtClean="0"/>
              <a:t>, nonprofit   	organizations, </a:t>
            </a:r>
            <a:r>
              <a:rPr lang="en-US" dirty="0"/>
              <a:t>etc.</a:t>
            </a:r>
          </a:p>
          <a:p>
            <a:endParaRPr lang="en-US" dirty="0"/>
          </a:p>
        </p:txBody>
      </p:sp>
    </p:spTree>
    <p:extLst>
      <p:ext uri="{BB962C8B-B14F-4D97-AF65-F5344CB8AC3E}">
        <p14:creationId xmlns:p14="http://schemas.microsoft.com/office/powerpoint/2010/main" val="151267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merce Primary">
      <a:dk1>
        <a:srgbClr val="555555"/>
      </a:dk1>
      <a:lt1>
        <a:srgbClr val="FFFFFF"/>
      </a:lt1>
      <a:dk2>
        <a:srgbClr val="555555"/>
      </a:dk2>
      <a:lt2>
        <a:srgbClr val="E6E6E6"/>
      </a:lt2>
      <a:accent1>
        <a:srgbClr val="00BCE8"/>
      </a:accent1>
      <a:accent2>
        <a:srgbClr val="EA5F14"/>
      </a:accent2>
      <a:accent3>
        <a:srgbClr val="BBCE00"/>
      </a:accent3>
      <a:accent4>
        <a:srgbClr val="9B0059"/>
      </a:accent4>
      <a:accent5>
        <a:srgbClr val="6E767D"/>
      </a:accent5>
      <a:accent6>
        <a:srgbClr val="0A82A0"/>
      </a:accent6>
      <a:hlink>
        <a:srgbClr val="0A82A0"/>
      </a:hlink>
      <a:folHlink>
        <a:srgbClr val="6E767D"/>
      </a:folHlink>
    </a:clrScheme>
    <a:fontScheme name="Commerce Fonts">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71C27E2452B74CA42ED7A2CE6E6A9D" ma:contentTypeVersion="1" ma:contentTypeDescription="Create a new document." ma:contentTypeScope="" ma:versionID="0642b20c1ce541081b05f205aac1b47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2242362-490E-47A1-8E3F-2F04D013D41A}">
  <ds:schemaRefs>
    <ds:schemaRef ds:uri="http://schemas.microsoft.com/sharepoint/v3/contenttype/forms"/>
  </ds:schemaRefs>
</ds:datastoreItem>
</file>

<file path=customXml/itemProps2.xml><?xml version="1.0" encoding="utf-8"?>
<ds:datastoreItem xmlns:ds="http://schemas.openxmlformats.org/officeDocument/2006/customXml" ds:itemID="{651B3ABA-7E2D-433C-9A2B-ED97A0461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14358-557C-4FCF-BD65-6792E13E9FC4}">
  <ds:schemaRefs>
    <ds:schemaRef ds:uri="http://www.w3.org/XML/1998/namespace"/>
    <ds:schemaRef ds:uri="http://schemas.microsoft.com/office/infopath/2007/PartnerControls"/>
    <ds:schemaRef ds:uri="http://schemas.microsoft.com/office/2006/documentManagement/types"/>
    <ds:schemaRef ds:uri="http://purl.org/dc/dcmitype/"/>
    <ds:schemaRef ds:uri="http://purl.org/dc/terms/"/>
    <ds:schemaRef ds:uri="http://schemas.openxmlformats.org/package/2006/metadata/core-properties"/>
    <ds:schemaRef ds:uri="http://schemas.microsoft.com/sharepoint/v3"/>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7443</TotalTime>
  <Words>7158</Words>
  <Application>Microsoft Office PowerPoint</Application>
  <PresentationFormat>Widescreen</PresentationFormat>
  <Paragraphs>916</Paragraphs>
  <Slides>60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Courier New</vt:lpstr>
      <vt:lpstr>Roboto Black</vt:lpstr>
      <vt:lpstr>Roboto</vt:lpstr>
      <vt:lpstr>Roboto Condensed</vt:lpstr>
      <vt:lpstr>Roboto Light</vt:lpstr>
      <vt:lpstr>Abril Fatface</vt:lpstr>
      <vt:lpstr>Calibri</vt:lpstr>
      <vt:lpstr>Arial</vt:lpstr>
      <vt:lpstr>Wingdings</vt:lpstr>
      <vt:lpstr>Office Theme</vt:lpstr>
      <vt:lpstr>2020  General Purpose Grant  Application Webinar </vt:lpstr>
      <vt:lpstr>PowerPoint Presentation</vt:lpstr>
      <vt:lpstr>Community Development Block Grant (CDBG) – National Perspective</vt:lpstr>
      <vt:lpstr>Washington State CDBG</vt:lpstr>
      <vt:lpstr>Washington State CDBG</vt:lpstr>
      <vt:lpstr>CDBG response to COVID-19</vt:lpstr>
      <vt:lpstr>2020 CDBG General Purpose Grant</vt:lpstr>
      <vt:lpstr>2020 General Purpose Grant Application</vt:lpstr>
      <vt:lpstr>  State CDBG - Who is Eligible to Apply?                                   </vt:lpstr>
      <vt:lpstr>State CDBG vs Local CDBG Program Areas</vt:lpstr>
      <vt:lpstr>Eligible activities</vt:lpstr>
      <vt:lpstr>Eligible activities</vt:lpstr>
      <vt:lpstr>Ineligible activities</vt:lpstr>
      <vt:lpstr>CDBG federal requirements</vt:lpstr>
      <vt:lpstr>ZoomGrants</vt:lpstr>
      <vt:lpstr>ZoomGrants Application Link</vt:lpstr>
      <vt:lpstr>ZoomGrants Application at a Glance</vt:lpstr>
      <vt:lpstr>PowerPoint Presentation</vt:lpstr>
      <vt:lpstr>ZoomGrants Applicant Video</vt:lpstr>
      <vt:lpstr>ZoomGrants Navigation</vt:lpstr>
      <vt:lpstr>ZoomGrants Instructions</vt:lpstr>
      <vt:lpstr>Applicant Eligibility</vt:lpstr>
      <vt:lpstr>Eligibility Summary Tab LMI Guide and LMI Benefit Worksheet (Q2-Q9)</vt:lpstr>
      <vt:lpstr>Document benefit to LMI persons</vt:lpstr>
      <vt:lpstr>AREA Benefit LMI Guide pages 2-3</vt:lpstr>
      <vt:lpstr>LMI AREA Benefit Data LMI Guide page 3</vt:lpstr>
      <vt:lpstr>LMI Percentage by City/Town</vt:lpstr>
      <vt:lpstr>LMI Area Benefit: HUD LMI Block Groups</vt:lpstr>
      <vt:lpstr>LMI Area Benefit: Income Surveys</vt:lpstr>
      <vt:lpstr>DIRECT Benefit LMI Guide pages 4-5</vt:lpstr>
      <vt:lpstr>Citizen Participation and Demographics</vt:lpstr>
      <vt:lpstr>Citizen Participation &amp; Demographics Tab Public Hearing Steps (Q1-Q20)</vt:lpstr>
      <vt:lpstr>Public Hearing Resources</vt:lpstr>
      <vt:lpstr>Citizen Participation &amp; Demographics Tab Demographics and Title VI (Q21-Q29)</vt:lpstr>
      <vt:lpstr>Citizen Participation &amp; Demographics Tab Certifications of Compliance (Q30-31)</vt:lpstr>
      <vt:lpstr>PowerPoint Presentation</vt:lpstr>
      <vt:lpstr>Project Information Work Plans, Budgets &amp; Narrative</vt:lpstr>
      <vt:lpstr>Project Contact Information </vt:lpstr>
      <vt:lpstr>Work Plans</vt:lpstr>
      <vt:lpstr>Budgets</vt:lpstr>
      <vt:lpstr>Project Budget</vt:lpstr>
      <vt:lpstr>Narrative Questions</vt:lpstr>
      <vt:lpstr>Narrative Questions</vt:lpstr>
      <vt:lpstr>Narrative Questions</vt:lpstr>
      <vt:lpstr>Narrative Questions</vt:lpstr>
      <vt:lpstr>Narrative Questions</vt:lpstr>
      <vt:lpstr>Narrative Questions</vt:lpstr>
      <vt:lpstr>Narrative Questions</vt:lpstr>
      <vt:lpstr>Narrative Statements Completion</vt:lpstr>
      <vt:lpstr>In Closing…</vt:lpstr>
      <vt:lpstr>Selection Process</vt:lpstr>
      <vt:lpstr>Chance of Funding</vt:lpstr>
      <vt:lpstr>Project Development Tips </vt:lpstr>
      <vt:lpstr>Application Common Omissions</vt:lpstr>
      <vt:lpstr>ZoomGrants Application Tips</vt:lpstr>
      <vt:lpstr>Applicant Feedback Form</vt:lpstr>
      <vt:lpstr>ZoomGrants Questions</vt:lpstr>
      <vt:lpstr>Year-Round Technical Assistance </vt:lpstr>
      <vt:lpstr>Questions</vt:lpstr>
      <vt:lpstr>PowerPoint Presentation</vt:lpstr>
    </vt:vector>
  </TitlesOfParts>
  <Company>Washington State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Dept of Commerce</dc:creator>
  <cp:lastModifiedBy>Roe, Kaaren (COM)</cp:lastModifiedBy>
  <cp:revision>349</cp:revision>
  <cp:lastPrinted>2020-03-12T17:46:56Z</cp:lastPrinted>
  <dcterms:created xsi:type="dcterms:W3CDTF">2019-11-27T17:34:07Z</dcterms:created>
  <dcterms:modified xsi:type="dcterms:W3CDTF">2020-03-17T20:22:46Z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0x010100FD71C27E2452B74CA42ED7A2CE6E6A9D</vt:lpwstr>
  </property>
</Properties>
</file>